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7" r:id="rId1"/>
  </p:sldMasterIdLst>
  <p:sldIdLst>
    <p:sldId id="264" r:id="rId2"/>
    <p:sldId id="453" r:id="rId3"/>
    <p:sldId id="454" r:id="rId4"/>
    <p:sldId id="455" r:id="rId5"/>
    <p:sldId id="456" r:id="rId6"/>
    <p:sldId id="457" r:id="rId7"/>
    <p:sldId id="458" r:id="rId8"/>
    <p:sldId id="459" r:id="rId9"/>
    <p:sldId id="460" r:id="rId10"/>
    <p:sldId id="461" r:id="rId11"/>
    <p:sldId id="462" r:id="rId12"/>
    <p:sldId id="463" r:id="rId13"/>
    <p:sldId id="464" r:id="rId14"/>
    <p:sldId id="465" r:id="rId15"/>
    <p:sldId id="466" r:id="rId16"/>
    <p:sldId id="467" r:id="rId17"/>
    <p:sldId id="468" r:id="rId18"/>
    <p:sldId id="469" r:id="rId19"/>
    <p:sldId id="470" r:id="rId20"/>
    <p:sldId id="471" r:id="rId21"/>
    <p:sldId id="472" r:id="rId22"/>
    <p:sldId id="473" r:id="rId23"/>
    <p:sldId id="474" r:id="rId24"/>
    <p:sldId id="475" r:id="rId25"/>
    <p:sldId id="476" r:id="rId26"/>
    <p:sldId id="477" r:id="rId27"/>
    <p:sldId id="478" r:id="rId28"/>
    <p:sldId id="479" r:id="rId29"/>
    <p:sldId id="480" r:id="rId30"/>
    <p:sldId id="481" r:id="rId31"/>
    <p:sldId id="482" r:id="rId32"/>
    <p:sldId id="483" r:id="rId33"/>
    <p:sldId id="485" r:id="rId34"/>
    <p:sldId id="486" r:id="rId35"/>
    <p:sldId id="487" r:id="rId36"/>
    <p:sldId id="488" r:id="rId37"/>
    <p:sldId id="489" r:id="rId38"/>
    <p:sldId id="490" r:id="rId39"/>
    <p:sldId id="491" r:id="rId40"/>
    <p:sldId id="492" r:id="rId41"/>
    <p:sldId id="493" r:id="rId42"/>
    <p:sldId id="494" r:id="rId43"/>
    <p:sldId id="495" r:id="rId44"/>
    <p:sldId id="496" r:id="rId45"/>
    <p:sldId id="497" r:id="rId46"/>
    <p:sldId id="498" r:id="rId47"/>
    <p:sldId id="499" r:id="rId48"/>
    <p:sldId id="501" r:id="rId49"/>
    <p:sldId id="502" r:id="rId50"/>
    <p:sldId id="503" r:id="rId51"/>
    <p:sldId id="504" r:id="rId52"/>
    <p:sldId id="505" r:id="rId53"/>
    <p:sldId id="506" r:id="rId54"/>
    <p:sldId id="507" r:id="rId55"/>
    <p:sldId id="508" r:id="rId56"/>
    <p:sldId id="509" r:id="rId57"/>
    <p:sldId id="510" r:id="rId58"/>
    <p:sldId id="511" r:id="rId59"/>
    <p:sldId id="512" r:id="rId60"/>
    <p:sldId id="513" r:id="rId61"/>
    <p:sldId id="514" r:id="rId62"/>
    <p:sldId id="515" r:id="rId63"/>
    <p:sldId id="516" r:id="rId64"/>
    <p:sldId id="517" r:id="rId65"/>
    <p:sldId id="518" r:id="rId66"/>
    <p:sldId id="519" r:id="rId67"/>
    <p:sldId id="520" r:id="rId68"/>
    <p:sldId id="521" r:id="rId69"/>
    <p:sldId id="522" r:id="rId70"/>
    <p:sldId id="523" r:id="rId71"/>
    <p:sldId id="524" r:id="rId72"/>
    <p:sldId id="525" r:id="rId73"/>
    <p:sldId id="526" r:id="rId74"/>
    <p:sldId id="527" r:id="rId75"/>
    <p:sldId id="528" r:id="rId76"/>
    <p:sldId id="529" r:id="rId77"/>
    <p:sldId id="530" r:id="rId78"/>
    <p:sldId id="531" r:id="rId79"/>
    <p:sldId id="532" r:id="rId80"/>
    <p:sldId id="533" r:id="rId81"/>
    <p:sldId id="534" r:id="rId82"/>
    <p:sldId id="535" r:id="rId83"/>
    <p:sldId id="536" r:id="rId84"/>
    <p:sldId id="537" r:id="rId85"/>
    <p:sldId id="538" r:id="rId86"/>
    <p:sldId id="539" r:id="rId87"/>
    <p:sldId id="540" r:id="rId88"/>
    <p:sldId id="541" r:id="rId89"/>
    <p:sldId id="542" r:id="rId90"/>
    <p:sldId id="543" r:id="rId91"/>
    <p:sldId id="544" r:id="rId92"/>
    <p:sldId id="545" r:id="rId93"/>
    <p:sldId id="546" r:id="rId94"/>
    <p:sldId id="547" r:id="rId95"/>
    <p:sldId id="548" r:id="rId96"/>
    <p:sldId id="549" r:id="rId97"/>
    <p:sldId id="550" r:id="rId98"/>
    <p:sldId id="551" r:id="rId99"/>
    <p:sldId id="552" r:id="rId100"/>
    <p:sldId id="553" r:id="rId101"/>
    <p:sldId id="555" r:id="rId102"/>
    <p:sldId id="556" r:id="rId103"/>
    <p:sldId id="557" r:id="rId104"/>
    <p:sldId id="554" r:id="rId105"/>
    <p:sldId id="558" r:id="rId106"/>
    <p:sldId id="559" r:id="rId107"/>
    <p:sldId id="560" r:id="rId108"/>
    <p:sldId id="561" r:id="rId109"/>
    <p:sldId id="562" r:id="rId110"/>
    <p:sldId id="563" r:id="rId111"/>
    <p:sldId id="564" r:id="rId112"/>
    <p:sldId id="565" r:id="rId113"/>
    <p:sldId id="566" r:id="rId114"/>
    <p:sldId id="567" r:id="rId115"/>
    <p:sldId id="568" r:id="rId116"/>
    <p:sldId id="569" r:id="rId117"/>
    <p:sldId id="570" r:id="rId118"/>
    <p:sldId id="571" r:id="rId119"/>
    <p:sldId id="572" r:id="rId120"/>
    <p:sldId id="573" r:id="rId121"/>
    <p:sldId id="574" r:id="rId122"/>
    <p:sldId id="575" r:id="rId123"/>
    <p:sldId id="576" r:id="rId124"/>
    <p:sldId id="577" r:id="rId125"/>
    <p:sldId id="578" r:id="rId126"/>
    <p:sldId id="579" r:id="rId1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0033"/>
    <a:srgbClr val="FF0000"/>
    <a:srgbClr val="CECB5D"/>
    <a:srgbClr val="C9C6BF"/>
    <a:srgbClr val="F9EED0"/>
    <a:srgbClr val="E6F1B5"/>
    <a:srgbClr val="E5E4A9"/>
    <a:srgbClr val="EBF8B6"/>
    <a:srgbClr val="512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60"/>
  </p:normalViewPr>
  <p:slideViewPr>
    <p:cSldViewPr>
      <p:cViewPr varScale="1">
        <p:scale>
          <a:sx n="110" d="100"/>
          <a:sy n="110" d="100"/>
        </p:scale>
        <p:origin x="124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3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1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2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6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E90DD-8384-4596-93A1-94147E5F4816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81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3648" y="116632"/>
            <a:ext cx="6840760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21411433">
            <a:off x="2993681" y="2727633"/>
            <a:ext cx="4110127" cy="1792798"/>
          </a:xfrm>
          <a:prstGeom prst="rect">
            <a:avLst/>
          </a:prstGeom>
          <a:noFill/>
          <a:effectLst>
            <a:outerShdw blurRad="50800" dist="38100" dir="1200000" algn="l" rotWithShape="0">
              <a:srgbClr val="6633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850" b="1" dirty="0" smtClean="0">
                <a:solidFill>
                  <a:srgbClr val="002060"/>
                </a:solidFill>
                <a:latin typeface="Tolstyak" pitchFamily="82" charset="0"/>
              </a:rPr>
              <a:t>Книги – юбиляры</a:t>
            </a:r>
          </a:p>
          <a:p>
            <a:pPr algn="ctr"/>
            <a:r>
              <a:rPr lang="ru-RU" sz="7200" b="1" smtClean="0">
                <a:solidFill>
                  <a:srgbClr val="002060"/>
                </a:solidFill>
                <a:latin typeface="Tolstyak" pitchFamily="82" charset="0"/>
              </a:rPr>
              <a:t>2017</a:t>
            </a:r>
            <a:endParaRPr lang="ru-RU" sz="7200" b="1" dirty="0">
              <a:solidFill>
                <a:srgbClr val="002060"/>
              </a:solidFill>
              <a:latin typeface="Tolstyak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61038">
            <a:off x="59904" y="266359"/>
            <a:ext cx="1431802" cy="1569660"/>
          </a:xfrm>
          <a:prstGeom prst="rect">
            <a:avLst/>
          </a:prstGeom>
          <a:noFill/>
          <a:effectLst>
            <a:outerShdw blurRad="241300" dist="50800" dir="5400000" sx="114000" sy="114000" algn="ctr" rotWithShape="0">
              <a:schemeClr val="tx1">
                <a:alpha val="57000"/>
              </a:schemeClr>
            </a:outerShdw>
          </a:effectLst>
        </p:spPr>
        <p:txBody>
          <a:bodyPr wrap="non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046269">
            <a:off x="7294184" y="274752"/>
            <a:ext cx="1843774" cy="140038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8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625</a:t>
            </a:r>
            <a:endParaRPr lang="ru-RU" sz="8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337210">
            <a:off x="7670021" y="2512475"/>
            <a:ext cx="1099741" cy="1015663"/>
          </a:xfrm>
          <a:prstGeom prst="rect">
            <a:avLst/>
          </a:prstGeom>
          <a:noFill/>
          <a:effectLst>
            <a:outerShdw blurRad="393700" dist="50800" dir="744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60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30</a:t>
            </a:r>
            <a:endParaRPr lang="ru-RU" sz="60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365006">
            <a:off x="49963" y="5010862"/>
            <a:ext cx="1369238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180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472830">
            <a:off x="7385915" y="5484425"/>
            <a:ext cx="1660609" cy="1246495"/>
          </a:xfrm>
          <a:prstGeom prst="rect">
            <a:avLst/>
          </a:prstGeom>
          <a:noFill/>
          <a:effectLst>
            <a:outerShdw blurRad="50800" dist="50800" dir="7080000" algn="ctr" rotWithShape="0">
              <a:schemeClr val="accent1">
                <a:lumMod val="50000"/>
                <a:alpha val="9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7500" b="1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345</a:t>
            </a:r>
            <a:endParaRPr lang="ru-RU" sz="7500" b="1" dirty="0">
              <a:ln w="1905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0838132">
            <a:off x="325484" y="3833934"/>
            <a:ext cx="86695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44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75</a:t>
            </a:r>
            <a:endParaRPr lang="ru-RU" sz="44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1088688">
            <a:off x="259003" y="2521963"/>
            <a:ext cx="103360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290</a:t>
            </a:r>
            <a:endParaRPr lang="ru-RU" sz="3200" b="1" dirty="0"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29" y="1733251"/>
            <a:ext cx="950239" cy="831653"/>
          </a:xfrm>
          <a:prstGeom prst="rect">
            <a:avLst/>
          </a:prstGeom>
        </p:spPr>
      </p:pic>
      <p:pic>
        <p:nvPicPr>
          <p:cNvPr id="2" name="к_ф Мери Поппинс До Свидания - Ветер перемен (минусовка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647" y="6525344"/>
            <a:ext cx="313532" cy="313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88">
        <p:fade/>
      </p:transition>
    </mc:Choice>
    <mc:Fallback>
      <p:transition spd="med" advTm="10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5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5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5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50"/>
                            </p:stCondLst>
                            <p:childTnLst>
                              <p:par>
                                <p:cTn id="4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50"/>
                            </p:stCondLst>
                            <p:childTnLst>
                              <p:par>
                                <p:cTn id="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836712"/>
            <a:ext cx="39959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990033"/>
                </a:solidFill>
                <a:latin typeface="Tolstyak" pitchFamily="82" charset="0"/>
              </a:rPr>
              <a:t>300 лет назад </a:t>
            </a:r>
            <a:endParaRPr lang="ru-RU" sz="40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по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указу Петра I  вышел в свет первый учебник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в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России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по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этике «Юности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честное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зерцало»</a:t>
            </a:r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 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(1717) </a:t>
            </a:r>
          </a:p>
          <a:p>
            <a:pPr algn="ctr"/>
            <a:endParaRPr lang="ru-RU" sz="28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103">
            <a:off x="2105874" y="2272984"/>
            <a:ext cx="2129584" cy="28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01">
        <p:fade/>
      </p:transition>
    </mc:Choice>
    <mc:Fallback>
      <p:transition spd="med" advTm="5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4724" y="1200158"/>
            <a:ext cx="47544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85 лет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Н. А. </a:t>
            </a:r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Островского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«Как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закалялась сталь»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(1932)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773">
            <a:off x="2046662" y="2402414"/>
            <a:ext cx="2077968" cy="30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2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54">
        <p:fade/>
      </p:transition>
    </mc:Choice>
    <mc:Fallback>
      <p:transition spd="med" advTm="2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4724" y="1686983"/>
            <a:ext cx="47544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80 лет </a:t>
            </a:r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написан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«Театр» Сомерсета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Моэма</a:t>
            </a:r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(1937)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617">
            <a:off x="2055534" y="2430343"/>
            <a:ext cx="2019279" cy="27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6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15">
        <p:fade/>
      </p:transition>
    </mc:Choice>
    <mc:Fallback>
      <p:transition spd="med" advTm="4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3065" y="1422575"/>
            <a:ext cx="47544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80 лет </a:t>
            </a:r>
            <a:endParaRPr lang="ru-RU" sz="4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первому</a:t>
            </a:r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роману Джона 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Толкиена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Хоббит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, или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Туда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и Обратно»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(1937)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805">
            <a:off x="2041223" y="2446529"/>
            <a:ext cx="2098632" cy="27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6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09">
        <p:fade/>
      </p:transition>
    </mc:Choice>
    <mc:Fallback>
      <p:transition spd="med" advTm="3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4724" y="1412776"/>
            <a:ext cx="475446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80 </a:t>
            </a:r>
            <a:r>
              <a:rPr lang="ru-RU" sz="5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лет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3600" dirty="0">
                <a:solidFill>
                  <a:srgbClr val="002060"/>
                </a:solidFill>
                <a:latin typeface="Tolstyak" panose="04040A07060002020202" pitchFamily="82" charset="0"/>
              </a:rPr>
              <a:t>Снежная страна» японского писателя, первого Нобелевского лауреата Японии Ясунари </a:t>
            </a:r>
            <a:r>
              <a:rPr lang="ru-RU" sz="36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Кавабата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anose="04040A07060002020202" pitchFamily="82" charset="0"/>
              </a:rPr>
              <a:t>(1937)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890">
            <a:off x="2114186" y="2419989"/>
            <a:ext cx="2003144" cy="30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9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68">
        <p:fade/>
      </p:transition>
    </mc:Choice>
    <mc:Fallback>
      <p:transition spd="med" advTm="5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4724" y="1412776"/>
            <a:ext cx="47544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75 лет повести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«Маленький принц»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А. де Сент-Экзюпери 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(1942)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604">
            <a:off x="2060699" y="2406339"/>
            <a:ext cx="2017060" cy="29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7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56">
        <p:fade/>
      </p:transition>
    </mc:Choice>
    <mc:Fallback>
      <p:transition spd="med" advTm="2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5978" y="1412776"/>
            <a:ext cx="440394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70 лет пьесе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Уильямса Теннеси «Трамвай «Желание»»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(1947)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077">
            <a:off x="2102259" y="2424412"/>
            <a:ext cx="1919527" cy="29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2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44">
        <p:fade/>
      </p:transition>
    </mc:Choice>
    <mc:Fallback>
      <p:transition spd="med" advTm="2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1777" y="1176020"/>
            <a:ext cx="44039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70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опубликована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Повесть о настоящем человеке»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Б.Н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Полевого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(1947)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53">
            <a:off x="2132574" y="2294498"/>
            <a:ext cx="1918847" cy="31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5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66">
        <p:fade/>
      </p:transition>
    </mc:Choice>
    <mc:Fallback>
      <p:transition spd="med" advTm="3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1777" y="1176020"/>
            <a:ext cx="440394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65 лет </a:t>
            </a:r>
            <a:endParaRPr lang="ru-RU" sz="5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повести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Э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Хемингуэя «Старик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море»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(1952)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841">
            <a:off x="2080557" y="2388135"/>
            <a:ext cx="2057038" cy="30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2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74">
        <p:fade/>
      </p:transition>
    </mc:Choice>
    <mc:Fallback>
      <p:transition spd="med" advTm="2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4422" y="862255"/>
            <a:ext cx="440394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60 лет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со времени публикации романа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Р. 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Бредбери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 «Вино из одуванчиков»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(1957)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2200"/>
          <a:stretch/>
        </p:blipFill>
        <p:spPr>
          <a:xfrm rot="21216085">
            <a:off x="2055355" y="2442062"/>
            <a:ext cx="2023417" cy="27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86">
        <p:fade/>
      </p:transition>
    </mc:Choice>
    <mc:Fallback>
      <p:transition spd="med" advTm="3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5978" y="912126"/>
            <a:ext cx="440394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60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вышли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в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свет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Лесные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были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и небылицы» В.В. Бианки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(1957)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892">
            <a:off x="1730793" y="2532008"/>
            <a:ext cx="2607623" cy="26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68">
        <p:fade/>
      </p:transition>
    </mc:Choice>
    <mc:Fallback>
      <p:transition spd="med" advTm="3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620">
            <a:off x="1690967" y="2382259"/>
            <a:ext cx="1635010" cy="2132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25">
            <a:off x="3191700" y="3258275"/>
            <a:ext cx="1535390" cy="19414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8801" y="1094834"/>
            <a:ext cx="3995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255 лет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времени выхода в свет пьес Карло Гоцци «Король-олень», «Турандот»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(1762)</a:t>
            </a:r>
          </a:p>
          <a:p>
            <a:pPr algn="ctr"/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2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36">
        <p:fade/>
      </p:transition>
    </mc:Choice>
    <mc:Fallback>
      <p:transition spd="med" advTm="4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912126"/>
            <a:ext cx="47079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60 лет </a:t>
            </a:r>
            <a:endParaRPr lang="ru-RU" sz="48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циклу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юмористических рассказов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Н. Носова «Фантазёры»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(1957)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300">
            <a:off x="1943096" y="2390552"/>
            <a:ext cx="2208395" cy="29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28">
        <p:fade/>
      </p:transition>
    </mc:Choice>
    <mc:Fallback>
      <p:transition spd="med" advTm="3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996" y="1475051"/>
            <a:ext cx="4707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60 лет </a:t>
            </a:r>
            <a:endParaRPr lang="ru-RU" sz="4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повести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В.К. 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Железникова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 «Чудак из 6-Б»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(1957)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772">
            <a:off x="2054673" y="2372152"/>
            <a:ext cx="2010536" cy="29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4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26">
        <p:fade/>
      </p:transition>
    </mc:Choice>
    <mc:Fallback>
      <p:transition spd="med" advTm="4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996" y="715630"/>
            <a:ext cx="470792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60 лет </a:t>
            </a:r>
            <a:endParaRPr lang="en-US" sz="4800" dirty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со времени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публикации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рассказа 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М.В. Шолохова 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«Судьба 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человека»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(1957)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090">
            <a:off x="2057182" y="2406891"/>
            <a:ext cx="2060107" cy="30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7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24">
        <p:fade/>
      </p:transition>
    </mc:Choice>
    <mc:Fallback>
      <p:transition spd="med" advTm="3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996" y="1412776"/>
            <a:ext cx="47079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60 лет </a:t>
            </a:r>
            <a:endParaRPr lang="en-US" sz="48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И. А. Ефремова «Туманность Андромеды»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(1957)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019">
            <a:off x="2139510" y="2412440"/>
            <a:ext cx="1897782" cy="298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22">
        <p:fade/>
      </p:transition>
    </mc:Choice>
    <mc:Fallback>
      <p:transition spd="med" advTm="3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996" y="1412776"/>
            <a:ext cx="47079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55 лет </a:t>
            </a:r>
            <a:r>
              <a:rPr lang="ru-RU" sz="4800" dirty="0" smtClean="0">
                <a:solidFill>
                  <a:srgbClr val="990000"/>
                </a:solidFill>
                <a:latin typeface="Tolstyak" panose="04040A07060002020202" pitchFamily="82" charset="0"/>
              </a:rPr>
              <a:t>роману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японского писателя </a:t>
            </a:r>
          </a:p>
          <a:p>
            <a:pPr algn="ctr"/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Абэ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Кобо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 «Женщина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 песках»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(1962)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840">
            <a:off x="2125086" y="2439900"/>
            <a:ext cx="1977363" cy="30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2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28">
        <p:fade/>
      </p:transition>
    </mc:Choice>
    <mc:Fallback>
      <p:transition spd="med" advTm="4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996" y="1164515"/>
            <a:ext cx="470792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55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вышла в свет повесть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В.В. Медведева «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Баранкин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,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будь человеком!»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(1962)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042">
            <a:off x="2045844" y="2425822"/>
            <a:ext cx="2012147" cy="28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5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34">
        <p:fade/>
      </p:transition>
    </mc:Choice>
    <mc:Fallback>
      <p:transition spd="med" advTm="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8710" y="476672"/>
            <a:ext cx="470792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50 лет </a:t>
            </a:r>
            <a:endParaRPr lang="ru-RU" sz="48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со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времени публикации книги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Разговор о Данте»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Осипа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Мандельштама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(1967)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600">
            <a:off x="2040961" y="2501502"/>
            <a:ext cx="2206609" cy="26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99">
        <p:fade/>
      </p:transition>
    </mc:Choice>
    <mc:Fallback>
      <p:transition spd="med" advTm="3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8426" y="1122053"/>
            <a:ext cx="511224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45 лет </a:t>
            </a:r>
            <a:endParaRPr lang="ru-RU" sz="54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со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времени рождения «Домовёнка Кузьки»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Т.И</a:t>
            </a:r>
            <a:r>
              <a:rPr lang="ru-RU" sz="3600" dirty="0">
                <a:solidFill>
                  <a:srgbClr val="002060"/>
                </a:solidFill>
                <a:latin typeface="Tolstyak" panose="04040A07060002020202" pitchFamily="82" charset="0"/>
              </a:rPr>
              <a:t>. </a:t>
            </a:r>
            <a:r>
              <a:rPr lang="ru-RU" sz="36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Александровой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(1972)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012">
            <a:off x="2130863" y="2445786"/>
            <a:ext cx="2016412" cy="30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6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30">
        <p:fade/>
      </p:transition>
    </mc:Choice>
    <mc:Fallback>
      <p:transition spd="med" advTm="3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44066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2099" y="1122053"/>
            <a:ext cx="50917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45 лет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повести-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детективу </a:t>
            </a:r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бр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. </a:t>
            </a:r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Г. и А. </a:t>
            </a:r>
          </a:p>
          <a:p>
            <a:pPr algn="ctr"/>
            <a:r>
              <a:rPr lang="ru-RU" sz="4000" dirty="0" err="1" smtClean="0">
                <a:solidFill>
                  <a:srgbClr val="002060"/>
                </a:solidFill>
                <a:latin typeface="Tolstyak" panose="04040A07060002020202" pitchFamily="82" charset="0"/>
              </a:rPr>
              <a:t>Вайнеров</a:t>
            </a:r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«Визит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к Минотавру»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(1972)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796">
            <a:off x="2138479" y="2379895"/>
            <a:ext cx="1944217" cy="28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2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12">
        <p:fade/>
      </p:transition>
    </mc:Choice>
    <mc:Fallback>
      <p:transition spd="med" advTm="3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44066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6106" y="1139190"/>
            <a:ext cx="509170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45 лет назад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издана повесть 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А.Н. и Б.Н. Стругацких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«Пикник на обочине»</a:t>
            </a:r>
          </a:p>
          <a:p>
            <a:pPr algn="ctr"/>
            <a:r>
              <a:rPr lang="ru-RU" sz="4000" dirty="0">
                <a:solidFill>
                  <a:srgbClr val="990000"/>
                </a:solidFill>
                <a:latin typeface="Tolstyak" panose="04040A07060002020202" pitchFamily="82" charset="0"/>
              </a:rPr>
              <a:t>(1972)</a:t>
            </a:r>
          </a:p>
          <a:p>
            <a:pPr algn="ctr"/>
            <a:endParaRPr lang="ru-RU" sz="4400" dirty="0">
              <a:solidFill>
                <a:srgbClr val="990000"/>
              </a:solidFill>
              <a:latin typeface="Tolstyak" panose="04040A070600020202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764">
            <a:off x="2108492" y="2408626"/>
            <a:ext cx="1965578" cy="30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4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77">
        <p:fade/>
      </p:transition>
    </mc:Choice>
    <mc:Fallback>
      <p:transition spd="med" advTm="3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8792" y="1268760"/>
            <a:ext cx="3995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240 лет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со времени постановки «Школы злословия»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Р.Б. Шеридана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(1777) </a:t>
            </a:r>
          </a:p>
          <a:p>
            <a:pPr algn="ctr"/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4"/>
          <a:stretch/>
        </p:blipFill>
        <p:spPr>
          <a:xfrm rot="21190616">
            <a:off x="2149201" y="2310108"/>
            <a:ext cx="1948731" cy="29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9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85">
        <p:fade/>
      </p:transition>
    </mc:Choice>
    <mc:Fallback>
      <p:transition spd="med" advTm="4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44066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7898" y="1282350"/>
            <a:ext cx="509170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45 лет </a:t>
            </a:r>
            <a:endParaRPr lang="ru-RU" sz="54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Ларец Марии Медичи»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Е. </a:t>
            </a:r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Парнова</a:t>
            </a:r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(1972)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023">
            <a:off x="2077791" y="2306834"/>
            <a:ext cx="1988784" cy="304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7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53">
        <p:fade/>
      </p:transition>
    </mc:Choice>
    <mc:Fallback>
      <p:transition spd="med" advTm="3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44066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2438" y="1102982"/>
            <a:ext cx="39417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45 лет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со времени публикации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романа </a:t>
            </a:r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Айзека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Азимова </a:t>
            </a:r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«Сами боги»</a:t>
            </a:r>
          </a:p>
          <a:p>
            <a:pPr algn="ctr"/>
            <a:r>
              <a:rPr lang="ru-RU" sz="4000" dirty="0">
                <a:solidFill>
                  <a:srgbClr val="990000"/>
                </a:solidFill>
                <a:latin typeface="Tolstyak" panose="04040A07060002020202" pitchFamily="82" charset="0"/>
              </a:rPr>
              <a:t>(1972)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2705" r="3607" b="1551"/>
          <a:stretch/>
        </p:blipFill>
        <p:spPr>
          <a:xfrm rot="21247342">
            <a:off x="2089639" y="2351417"/>
            <a:ext cx="2121972" cy="29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98">
        <p:fade/>
      </p:transition>
    </mc:Choice>
    <mc:Fallback>
      <p:transition spd="med" advTm="5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44066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856" y="1269769"/>
            <a:ext cx="478868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45 лет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книге </a:t>
            </a:r>
            <a:r>
              <a:rPr lang="ru-RU" sz="3600" dirty="0">
                <a:solidFill>
                  <a:srgbClr val="002060"/>
                </a:solidFill>
                <a:latin typeface="Tolstyak" panose="04040A07060002020202" pitchFamily="82" charset="0"/>
              </a:rPr>
              <a:t>«Путешествие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anose="04040A07060002020202" pitchFamily="82" charset="0"/>
              </a:rPr>
              <a:t>в </a:t>
            </a:r>
            <a:r>
              <a:rPr lang="ru-RU" sz="3600" dirty="0" err="1">
                <a:solidFill>
                  <a:srgbClr val="002060"/>
                </a:solidFill>
                <a:latin typeface="Tolstyak" panose="04040A07060002020202" pitchFamily="82" charset="0"/>
              </a:rPr>
              <a:t>Икстлан</a:t>
            </a:r>
            <a:r>
              <a:rPr lang="ru-RU" sz="3600" dirty="0">
                <a:solidFill>
                  <a:srgbClr val="002060"/>
                </a:solidFill>
                <a:latin typeface="Tolstyak" panose="04040A07060002020202" pitchFamily="82" charset="0"/>
              </a:rPr>
              <a:t>» американского </a:t>
            </a:r>
            <a:r>
              <a:rPr lang="ru-RU" sz="36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писателя-эзотерика </a:t>
            </a:r>
            <a:endParaRPr lang="ru-RU" sz="36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anose="04040A07060002020202" pitchFamily="82" charset="0"/>
              </a:rPr>
              <a:t>Карлоса </a:t>
            </a:r>
            <a:endParaRPr lang="ru-RU" sz="36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Кастанеды</a:t>
            </a:r>
            <a:endParaRPr lang="ru-RU" sz="36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990000"/>
                </a:solidFill>
                <a:latin typeface="Tolstyak" panose="04040A07060002020202" pitchFamily="82" charset="0"/>
              </a:rPr>
              <a:t>(1972)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176">
            <a:off x="2107207" y="2347739"/>
            <a:ext cx="2000785" cy="30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4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89">
        <p:fade/>
      </p:transition>
    </mc:Choice>
    <mc:Fallback>
      <p:transition spd="med" advTm="4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3609" y="1448159"/>
            <a:ext cx="478868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45 лет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книге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В.С. Пикуля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Пером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шпагой»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(1972)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2750" b="1701"/>
          <a:stretch/>
        </p:blipFill>
        <p:spPr>
          <a:xfrm rot="21245408">
            <a:off x="2195625" y="2440460"/>
            <a:ext cx="1928310" cy="28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2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44">
        <p:fade/>
      </p:transition>
    </mc:Choice>
    <mc:Fallback>
      <p:transition spd="med" advTm="4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856" y="1269769"/>
            <a:ext cx="47886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30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впервые опубликована повесть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«Собачье сердце»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М.А. Булгакова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(1987)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 rot="21258624">
            <a:off x="2117006" y="2442023"/>
            <a:ext cx="2021680" cy="28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4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02">
        <p:fade/>
      </p:transition>
    </mc:Choice>
    <mc:Fallback>
      <p:transition spd="med" advTm="4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3500" y="1269769"/>
            <a:ext cx="426304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30 лет назад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вышел в свет роман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Харуки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Мураками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«Норвежский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лес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(1987)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432">
            <a:off x="2156135" y="2484578"/>
            <a:ext cx="1981759" cy="2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5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20">
        <p:fade/>
      </p:transition>
    </mc:Choice>
    <mc:Fallback>
      <p:transition spd="med" advTm="3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1719" y="1056142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3500" y="1269769"/>
            <a:ext cx="42630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30 </a:t>
            </a:r>
            <a:r>
              <a:rPr lang="ru-RU" sz="4800" dirty="0" smtClean="0">
                <a:solidFill>
                  <a:srgbClr val="990000"/>
                </a:solidFill>
                <a:latin typeface="Tolstyak" panose="04040A07060002020202" pitchFamily="82" charset="0"/>
              </a:rPr>
              <a:t>лет назад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роман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А. Н.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Рыбакова «Дети Арбата»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(1987)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888">
            <a:off x="2191890" y="2288980"/>
            <a:ext cx="1965329" cy="312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4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94">
        <p:fade/>
      </p:transition>
    </mc:Choice>
    <mc:Fallback>
      <p:transition spd="med" advTm="4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3870" y="1412776"/>
            <a:ext cx="4427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225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лет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назад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Пьером Бомарше написана мелодрама «Виновная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мать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(1792)</a:t>
            </a:r>
          </a:p>
          <a:p>
            <a:pPr algn="ctr"/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56">
            <a:off x="2178255" y="2328881"/>
            <a:ext cx="1979648" cy="29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32">
        <p:fade/>
      </p:transition>
    </mc:Choice>
    <mc:Fallback>
      <p:transition spd="med" advTm="4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225 лет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и выхода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в свет повести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Н.М. Карамзина «Бедная Лиза» </a:t>
            </a:r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(1792) </a:t>
            </a:r>
          </a:p>
          <a:p>
            <a:pPr algn="ctr"/>
            <a:endParaRPr lang="ru-RU" sz="36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547">
            <a:off x="2126443" y="2227585"/>
            <a:ext cx="2024656" cy="30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66">
        <p:fade/>
      </p:transition>
    </mc:Choice>
    <mc:Fallback>
      <p:transition spd="med" advTm="5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990033"/>
                </a:solidFill>
                <a:latin typeface="Tolstyak" pitchFamily="82" charset="0"/>
              </a:rPr>
              <a:t>205 лет назад </a:t>
            </a:r>
            <a:r>
              <a:rPr lang="ru-RU" sz="3200" dirty="0">
                <a:solidFill>
                  <a:srgbClr val="002060"/>
                </a:solidFill>
                <a:latin typeface="Tolstyak" pitchFamily="82" charset="0"/>
              </a:rPr>
              <a:t>вышел в свет </a:t>
            </a:r>
            <a:endParaRPr lang="ru-RU" sz="32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olstyak" pitchFamily="82" charset="0"/>
              </a:rPr>
              <a:t>I</a:t>
            </a:r>
            <a:r>
              <a:rPr lang="ru-RU" sz="32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olstyak" pitchFamily="82" charset="0"/>
              </a:rPr>
              <a:t>том сказок братьев Гримм «Детские и семейные сказки» </a:t>
            </a:r>
            <a:endParaRPr lang="ru-RU" sz="32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olstyak" pitchFamily="82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Tolstyak" pitchFamily="82" charset="0"/>
              </a:rPr>
              <a:t>куда вошли сказки «Золотой гусь», </a:t>
            </a:r>
            <a:endParaRPr lang="ru-RU" sz="2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olstyak" pitchFamily="82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olstyak" pitchFamily="82" charset="0"/>
              </a:rPr>
              <a:t>Король-Лягушонок, или Железный Генрих» и др.) </a:t>
            </a:r>
            <a:endParaRPr lang="ru-RU" sz="2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990033"/>
                </a:solidFill>
                <a:latin typeface="Tolstyak" pitchFamily="82" charset="0"/>
              </a:rPr>
              <a:t>  (</a:t>
            </a:r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1812)	</a:t>
            </a:r>
            <a:r>
              <a:rPr lang="ru-RU" sz="2400" dirty="0">
                <a:solidFill>
                  <a:srgbClr val="990033"/>
                </a:solidFill>
                <a:latin typeface="Tolstyak" pitchFamily="82" charset="0"/>
              </a:rPr>
              <a:t> </a:t>
            </a:r>
          </a:p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441">
            <a:off x="2071692" y="2324418"/>
            <a:ext cx="2124484" cy="28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94">
        <p:fade/>
      </p:transition>
    </mc:Choice>
    <mc:Fallback>
      <p:transition spd="med" advTm="4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"/>
          <a:stretch/>
        </p:blipFill>
        <p:spPr>
          <a:xfrm rot="21173430">
            <a:off x="2084637" y="2248815"/>
            <a:ext cx="2059405" cy="2987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0829" y="1268760"/>
            <a:ext cx="413209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990033"/>
                </a:solidFill>
                <a:latin typeface="Tolstyak" pitchFamily="82" charset="0"/>
              </a:rPr>
              <a:t>205 </a:t>
            </a:r>
            <a:r>
              <a:rPr lang="ru-RU" sz="4000" dirty="0" smtClean="0">
                <a:solidFill>
                  <a:srgbClr val="990033"/>
                </a:solidFill>
                <a:latin typeface="Tolstyak" pitchFamily="82" charset="0"/>
              </a:rPr>
              <a:t>лет назад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вышли в свет первые две песни поэмы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Д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. Г. Байрона «Паломничество Чайльд Гарольда»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(1812)	</a:t>
            </a:r>
          </a:p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37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98">
        <p:fade/>
      </p:transition>
    </mc:Choice>
    <mc:Fallback>
      <p:transition spd="med" advTm="5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205 лет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патриотической поэме «Певец во стане русских воинов» Василия Андреевича Жуковского 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(1812)</a:t>
            </a:r>
          </a:p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959">
            <a:off x="2087734" y="2256578"/>
            <a:ext cx="2085030" cy="30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0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29">
        <p:fade/>
      </p:transition>
    </mc:Choice>
    <mc:Fallback>
      <p:transition spd="med" advTm="5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152">
            <a:off x="2072657" y="2317956"/>
            <a:ext cx="2051943" cy="2864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919" y="1765028"/>
            <a:ext cx="44190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200 лет </a:t>
            </a:r>
            <a:r>
              <a:rPr lang="ru-RU" sz="4800" dirty="0" smtClean="0">
                <a:solidFill>
                  <a:srgbClr val="990000"/>
                </a:solidFill>
                <a:latin typeface="Tolstyak" pitchFamily="82" charset="0"/>
              </a:rPr>
              <a:t>назад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Д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. Г. Байрон завершил поэму «Манфред»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(1817)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7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26">
        <p:fade/>
      </p:transition>
    </mc:Choice>
    <mc:Fallback>
      <p:transition spd="med" advTm="4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"/>
          <a:stretch/>
        </p:blipFill>
        <p:spPr>
          <a:xfrm rot="21176545">
            <a:off x="2076062" y="2306640"/>
            <a:ext cx="2076751" cy="28685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84802" y="1109444"/>
            <a:ext cx="41320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200 лет </a:t>
            </a:r>
            <a:endParaRPr lang="ru-RU" sz="4800" dirty="0" smtClean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оде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А.С. Пушкина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«Вольность</a:t>
            </a:r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(1817)	</a:t>
            </a:r>
          </a:p>
          <a:p>
            <a:pPr algn="ctr"/>
            <a:endParaRPr lang="ru-RU" sz="4800" dirty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endParaRPr lang="ru-RU" sz="4800" dirty="0">
              <a:solidFill>
                <a:srgbClr val="990000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11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4">
        <p:fade/>
      </p:transition>
    </mc:Choice>
    <mc:Fallback>
      <p:transition spd="med" advTm="3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607">
            <a:off x="1984651" y="2452023"/>
            <a:ext cx="2239654" cy="2720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1315405"/>
            <a:ext cx="41399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830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времени написания поэмы «Слово о полку Игореве</a:t>
            </a:r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(1187)</a:t>
            </a:r>
            <a:endParaRPr lang="ru-RU" sz="3600" dirty="0">
              <a:solidFill>
                <a:srgbClr val="002060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04">
        <p:fade/>
      </p:transition>
    </mc:Choice>
    <mc:Fallback>
      <p:transition spd="med" advTm="5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957">
            <a:off x="2080003" y="2245678"/>
            <a:ext cx="2036284" cy="29582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1576" y="1094834"/>
            <a:ext cx="381432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99000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990000"/>
                </a:solidFill>
                <a:latin typeface="Tolstyak" pitchFamily="82" charset="0"/>
              </a:rPr>
              <a:t>195 </a:t>
            </a:r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лет </a:t>
            </a:r>
            <a:endParaRPr lang="ru-RU" sz="4800" dirty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поэмам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А. С. Пушкина «Братья разбойники»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и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«Вадим»</a:t>
            </a:r>
          </a:p>
          <a:p>
            <a:pPr algn="ctr"/>
            <a:r>
              <a:rPr lang="ru-RU" sz="3600" dirty="0">
                <a:solidFill>
                  <a:srgbClr val="990000"/>
                </a:solidFill>
                <a:latin typeface="Tolstyak" pitchFamily="82" charset="0"/>
              </a:rPr>
              <a:t>(1822)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67">
        <p:fade/>
      </p:transition>
    </mc:Choice>
    <mc:Fallback>
      <p:transition spd="med" advTm="4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4119" y="1122053"/>
            <a:ext cx="43298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990000"/>
                </a:solidFill>
                <a:latin typeface="Tolstyak" pitchFamily="82" charset="0"/>
              </a:rPr>
              <a:t>195 </a:t>
            </a:r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лет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сказке </a:t>
            </a:r>
            <a:endParaRPr lang="ru-RU" sz="4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Э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. Гофмана «Повелитель блох»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(1822)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818">
            <a:off x="2067206" y="2390819"/>
            <a:ext cx="2015148" cy="27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7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46">
        <p:fade/>
      </p:transition>
    </mc:Choice>
    <mc:Fallback>
      <p:transition spd="med" advTm="3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1973" y="836712"/>
            <a:ext cx="432988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195 лет </a:t>
            </a:r>
            <a:endParaRPr lang="ru-RU" sz="5400" dirty="0" smtClean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времени написания стихотворения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А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. С. Пушкина «Песнь о вещем Олеге» 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(1822)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2750" r="2257" b="2750"/>
          <a:stretch/>
        </p:blipFill>
        <p:spPr>
          <a:xfrm rot="21047556">
            <a:off x="2016289" y="2287301"/>
            <a:ext cx="2161554" cy="28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84">
        <p:fade/>
      </p:transition>
    </mc:Choice>
    <mc:Fallback>
      <p:transition spd="med" advTm="5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4119" y="1094277"/>
            <a:ext cx="43298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190 лет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сказке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В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. </a:t>
            </a:r>
            <a:r>
              <a:rPr lang="ru-RU" sz="4800" dirty="0" err="1">
                <a:solidFill>
                  <a:srgbClr val="002060"/>
                </a:solidFill>
                <a:latin typeface="Tolstyak" pitchFamily="82" charset="0"/>
              </a:rPr>
              <a:t>Гауфа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endParaRPr lang="ru-RU" sz="4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«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Карлик-Нос»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(1827)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707">
            <a:off x="2094282" y="2243918"/>
            <a:ext cx="2084263" cy="29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2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35">
        <p:fade/>
      </p:transition>
    </mc:Choice>
    <mc:Fallback>
      <p:transition spd="med" advTm="4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1973" y="908720"/>
            <a:ext cx="43298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190 лет </a:t>
            </a:r>
            <a:endParaRPr lang="ru-RU" sz="5400" dirty="0" smtClean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времени написания романа </a:t>
            </a:r>
            <a:endParaRPr lang="ru-RU" sz="4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Ф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. Купера «Прерия»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(1827)	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"/>
          <a:stretch/>
        </p:blipFill>
        <p:spPr>
          <a:xfrm rot="21071101">
            <a:off x="1972111" y="2277872"/>
            <a:ext cx="2255732" cy="28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6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68">
        <p:fade/>
      </p:transition>
    </mc:Choice>
    <mc:Fallback>
      <p:transition spd="med" advTm="4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7701" y="980728"/>
            <a:ext cx="432988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185 лет </a:t>
            </a:r>
            <a:endParaRPr lang="ru-RU" sz="5400" dirty="0" smtClean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времени  публикации поэмы А. С. Пушкина «</a:t>
            </a:r>
            <a:r>
              <a:rPr lang="ru-RU" sz="3600" dirty="0" err="1">
                <a:solidFill>
                  <a:srgbClr val="002060"/>
                </a:solidFill>
                <a:latin typeface="Tolstyak" pitchFamily="82" charset="0"/>
              </a:rPr>
              <a:t>Езерский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»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и «</a:t>
            </a:r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Сказки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царе </a:t>
            </a:r>
            <a:r>
              <a:rPr lang="ru-RU" sz="3600" dirty="0" err="1">
                <a:solidFill>
                  <a:srgbClr val="002060"/>
                </a:solidFill>
                <a:latin typeface="Tolstyak" pitchFamily="82" charset="0"/>
              </a:rPr>
              <a:t>Салтане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600" dirty="0">
                <a:solidFill>
                  <a:srgbClr val="990000"/>
                </a:solidFill>
                <a:latin typeface="Tolstyak" pitchFamily="82" charset="0"/>
              </a:rPr>
              <a:t>(1832)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760">
            <a:off x="2129399" y="2308583"/>
            <a:ext cx="2030752" cy="281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80">
        <p:fade/>
      </p:transition>
    </mc:Choice>
    <mc:Fallback>
      <p:transition spd="med" advTm="4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724">
            <a:off x="2160791" y="2252343"/>
            <a:ext cx="1916277" cy="30147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9270" y="798537"/>
            <a:ext cx="43298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185 лет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выхода в свет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повести </a:t>
            </a:r>
            <a:endParaRPr lang="ru-RU" sz="36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Н.В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. Гоголя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«Вечера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на хуторе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близ Диканьки»</a:t>
            </a:r>
            <a:r>
              <a:rPr lang="ru-RU" sz="3600" dirty="0">
                <a:solidFill>
                  <a:srgbClr val="990000"/>
                </a:solidFill>
                <a:latin typeface="Tolstyak" pitchFamily="82" charset="0"/>
              </a:rPr>
              <a:t> </a:t>
            </a:r>
          </a:p>
          <a:p>
            <a:pPr algn="ctr"/>
            <a:r>
              <a:rPr lang="ru-RU" sz="3600" dirty="0">
                <a:solidFill>
                  <a:srgbClr val="990000"/>
                </a:solidFill>
                <a:latin typeface="Tolstyak" pitchFamily="82" charset="0"/>
              </a:rPr>
              <a:t>(1832)	</a:t>
            </a:r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5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95">
        <p:fade/>
      </p:transition>
    </mc:Choice>
    <mc:Fallback>
      <p:transition spd="med" advTm="5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69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180 лет назад </a:t>
            </a:r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написаны стихотворения М. Ю. Лермонтова «Бородино», «Смерть поэта»</a:t>
            </a:r>
          </a:p>
          <a:p>
            <a:pPr algn="ctr"/>
            <a:r>
              <a:rPr lang="ru-RU" sz="4000" dirty="0">
                <a:solidFill>
                  <a:srgbClr val="990033"/>
                </a:solidFill>
                <a:latin typeface="Tolstyak" pitchFamily="82" charset="0"/>
              </a:rPr>
              <a:t>(1837)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1701" r="2137" b="1701"/>
          <a:stretch/>
        </p:blipFill>
        <p:spPr>
          <a:xfrm rot="21291645">
            <a:off x="2102966" y="2290139"/>
            <a:ext cx="2031553" cy="28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18">
        <p:fade/>
      </p:transition>
    </mc:Choice>
    <mc:Fallback>
      <p:transition spd="med" advTm="4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535">
            <a:off x="2189659" y="2258381"/>
            <a:ext cx="1889733" cy="29324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4584" y="1035895"/>
            <a:ext cx="43298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180 лет назад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издан роман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Ч. Диккенса «Посмертные записки </a:t>
            </a:r>
            <a:r>
              <a:rPr lang="ru-RU" sz="4400" dirty="0" err="1">
                <a:solidFill>
                  <a:srgbClr val="002060"/>
                </a:solidFill>
                <a:latin typeface="Tolstyak" pitchFamily="82" charset="0"/>
              </a:rPr>
              <a:t>Пиквикского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 клуба»</a:t>
            </a:r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 </a:t>
            </a:r>
            <a:endParaRPr lang="ru-RU" sz="4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1837) </a:t>
            </a:r>
          </a:p>
        </p:txBody>
      </p:sp>
    </p:spTree>
    <p:extLst>
      <p:ext uri="{BB962C8B-B14F-4D97-AF65-F5344CB8AC3E}">
        <p14:creationId xmlns:p14="http://schemas.microsoft.com/office/powerpoint/2010/main" val="18491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40">
        <p:fade/>
      </p:transition>
    </mc:Choice>
    <mc:Fallback>
      <p:transition spd="med" advTm="5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76" y="434289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5798" y="1127646"/>
            <a:ext cx="432988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180 лет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itchFamily="82" charset="0"/>
              </a:rPr>
              <a:t>сказкам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itchFamily="82" charset="0"/>
              </a:rPr>
              <a:t>Г</a:t>
            </a:r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. Х. Андерсона  «Новое платье короля» и «Русалочка</a:t>
            </a:r>
            <a:r>
              <a:rPr lang="ru-RU" sz="4000" dirty="0" smtClean="0">
                <a:solidFill>
                  <a:srgbClr val="002060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(1837)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374">
            <a:off x="1606432" y="2145371"/>
            <a:ext cx="1512426" cy="2079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062">
            <a:off x="2890747" y="3243321"/>
            <a:ext cx="1497856" cy="20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7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97">
        <p:fade/>
      </p:transition>
    </mc:Choice>
    <mc:Fallback>
      <p:transition spd="med" advTm="5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620688"/>
            <a:ext cx="4139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560 лет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времени выхода в свет первого датированного европейского издания библейской книги «Псалтирь»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(1457)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"/>
          <a:stretch/>
        </p:blipFill>
        <p:spPr>
          <a:xfrm rot="21033476">
            <a:off x="2132169" y="2344919"/>
            <a:ext cx="2151631" cy="29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7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10">
        <p:fade/>
      </p:transition>
    </mc:Choice>
    <mc:Fallback>
      <p:transition spd="med" advTm="5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76" y="434289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6824" y="836712"/>
            <a:ext cx="432988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175 лет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издан первый том  романа </a:t>
            </a:r>
            <a:endParaRPr lang="ru-RU" sz="4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Н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. В. Гоголя «Мертвые души</a:t>
            </a:r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(1842)</a:t>
            </a:r>
            <a:r>
              <a:rPr lang="ru-RU" sz="4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endParaRPr lang="ru-RU" sz="4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298">
            <a:off x="2049041" y="2333940"/>
            <a:ext cx="1959547" cy="30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0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16">
        <p:fade/>
      </p:transition>
    </mc:Choice>
    <mc:Fallback>
      <p:transition spd="med" advTm="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76" y="434289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854" y="1027876"/>
            <a:ext cx="432988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175 лет </a:t>
            </a:r>
            <a:endParaRPr lang="ru-RU" sz="5400" dirty="0" smtClean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написана повесть </a:t>
            </a:r>
            <a:endParaRPr lang="ru-RU" sz="4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Н.В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. Гоголя «Шинель»</a:t>
            </a:r>
          </a:p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(1842)</a:t>
            </a:r>
          </a:p>
          <a:p>
            <a:pPr algn="ctr"/>
            <a:r>
              <a:rPr lang="ru-RU" sz="4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endParaRPr lang="ru-RU" sz="4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 b="3861"/>
          <a:stretch/>
        </p:blipFill>
        <p:spPr>
          <a:xfrm rot="21237129">
            <a:off x="2063685" y="2372017"/>
            <a:ext cx="1968029" cy="30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75">
        <p:fade/>
      </p:transition>
    </mc:Choice>
    <mc:Fallback>
      <p:transition spd="med" advTm="4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76" y="434289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918" y="1122053"/>
            <a:ext cx="43298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170 лет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роману </a:t>
            </a:r>
            <a:endParaRPr lang="ru-RU" sz="4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И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. А. Гончарова «Обыкновенная история»</a:t>
            </a:r>
          </a:p>
          <a:p>
            <a:pPr algn="ctr"/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(1847)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7"/>
          <a:stretch/>
        </p:blipFill>
        <p:spPr>
          <a:xfrm rot="21175702">
            <a:off x="1995676" y="2323929"/>
            <a:ext cx="2114474" cy="29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9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58">
        <p:fade/>
      </p:transition>
    </mc:Choice>
    <mc:Fallback>
      <p:transition spd="med" advTm="7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76" y="434289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918" y="1122053"/>
            <a:ext cx="43298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170 лет назад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вышел в свет роман </a:t>
            </a:r>
            <a:endParaRPr lang="ru-RU" sz="4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itchFamily="82" charset="0"/>
              </a:rPr>
              <a:t>А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. И. Герцена «Кто виноват?»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(1847)</a:t>
            </a:r>
          </a:p>
          <a:p>
            <a:pPr algn="ctr"/>
            <a:endParaRPr lang="ru-RU" sz="4400" dirty="0">
              <a:solidFill>
                <a:srgbClr val="990000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>
          <a:xfrm rot="21049079">
            <a:off x="1985938" y="2345717"/>
            <a:ext cx="2155040" cy="29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46">
        <p:fade/>
      </p:transition>
    </mc:Choice>
    <mc:Fallback>
      <p:transition spd="med" advTm="5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76" y="434289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4119" y="980728"/>
            <a:ext cx="432988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170 лет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времени публикации романа </a:t>
            </a:r>
            <a:endParaRPr lang="ru-RU" sz="4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Ш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. </a:t>
            </a:r>
            <a:r>
              <a:rPr lang="ru-RU" sz="4800" dirty="0" err="1">
                <a:solidFill>
                  <a:srgbClr val="002060"/>
                </a:solidFill>
                <a:latin typeface="Tolstyak" pitchFamily="82" charset="0"/>
              </a:rPr>
              <a:t>Бронте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 «Джен Эйр»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(1847)</a:t>
            </a:r>
          </a:p>
          <a:p>
            <a:pPr algn="ctr"/>
            <a:endParaRPr lang="ru-RU" sz="4400" dirty="0">
              <a:solidFill>
                <a:srgbClr val="990000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502">
            <a:off x="2045581" y="2331262"/>
            <a:ext cx="1960536" cy="30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4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15">
        <p:fade/>
      </p:transition>
    </mc:Choice>
    <mc:Fallback>
      <p:transition spd="med" advTm="4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04" y="44066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6512" y="1401850"/>
            <a:ext cx="49779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170 </a:t>
            </a:r>
            <a:r>
              <a:rPr lang="ru-RU" sz="4800" dirty="0" smtClean="0">
                <a:solidFill>
                  <a:srgbClr val="990033"/>
                </a:solidFill>
                <a:latin typeface="Tolstyak" pitchFamily="82" charset="0"/>
              </a:rPr>
              <a:t>лет </a:t>
            </a:r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	назад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вышел в свет  сборник рассказов И.С. Тургенева «Записки охотника»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(1847)</a:t>
            </a:r>
          </a:p>
          <a:p>
            <a:pPr algn="ctr"/>
            <a:endParaRPr lang="ru-RU" sz="4400" dirty="0">
              <a:solidFill>
                <a:srgbClr val="990000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707">
            <a:off x="1958369" y="2323797"/>
            <a:ext cx="2027112" cy="30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90">
        <p:fade/>
      </p:transition>
    </mc:Choice>
    <mc:Fallback>
      <p:transition spd="med" advTm="6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88" y="42119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992" y="1268760"/>
            <a:ext cx="497795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 165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 	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роману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«Хижина дяди Тома» Гарриет </a:t>
            </a:r>
            <a:r>
              <a:rPr lang="ru-RU" sz="4400" dirty="0" err="1">
                <a:solidFill>
                  <a:srgbClr val="002060"/>
                </a:solidFill>
                <a:latin typeface="Tolstyak" pitchFamily="82" charset="0"/>
              </a:rPr>
              <a:t>Бичер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4400" dirty="0" err="1">
                <a:solidFill>
                  <a:srgbClr val="002060"/>
                </a:solidFill>
                <a:latin typeface="Tolstyak" pitchFamily="82" charset="0"/>
              </a:rPr>
              <a:t>Стоу</a:t>
            </a:r>
            <a:endParaRPr lang="ru-RU" sz="4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itchFamily="82" charset="0"/>
              </a:rPr>
              <a:t>(1852)</a:t>
            </a:r>
          </a:p>
          <a:p>
            <a:pPr algn="ctr"/>
            <a:endParaRPr lang="ru-RU" sz="4400" dirty="0">
              <a:solidFill>
                <a:srgbClr val="990000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"/>
          <a:stretch/>
        </p:blipFill>
        <p:spPr>
          <a:xfrm rot="21125599">
            <a:off x="1990889" y="2328235"/>
            <a:ext cx="2006397" cy="30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1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65">
        <p:fade/>
      </p:transition>
    </mc:Choice>
    <mc:Fallback>
      <p:transition spd="med" advTm="5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88" y="42119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3889" y="1015786"/>
            <a:ext cx="497795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00"/>
                </a:solidFill>
                <a:latin typeface="Tolstyak" pitchFamily="82" charset="0"/>
              </a:rPr>
              <a:t>165 </a:t>
            </a:r>
            <a:r>
              <a:rPr lang="ru-RU" sz="5400" dirty="0">
                <a:solidFill>
                  <a:srgbClr val="990000"/>
                </a:solidFill>
                <a:latin typeface="Tolstyak" pitchFamily="82" charset="0"/>
              </a:rPr>
              <a:t>лет </a:t>
            </a:r>
            <a:endParaRPr lang="ru-RU" sz="5400" dirty="0" smtClean="0">
              <a:solidFill>
                <a:srgbClr val="990000"/>
              </a:solidFill>
              <a:latin typeface="Tolstyak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времени публикации автобиографической повести </a:t>
            </a:r>
            <a:endParaRPr lang="ru-RU" sz="40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Tolstyak" pitchFamily="82" charset="0"/>
              </a:rPr>
              <a:t>  Л.Н</a:t>
            </a:r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. Толстого </a:t>
            </a:r>
            <a:r>
              <a:rPr lang="ru-RU" sz="4000" dirty="0" smtClean="0">
                <a:solidFill>
                  <a:srgbClr val="002060"/>
                </a:solidFill>
                <a:latin typeface="Tolstyak" pitchFamily="82" charset="0"/>
              </a:rPr>
              <a:t>  «</a:t>
            </a:r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Детство» </a:t>
            </a:r>
            <a:endParaRPr lang="ru-RU" sz="40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990000"/>
                </a:solidFill>
                <a:latin typeface="Tolstyak" pitchFamily="82" charset="0"/>
              </a:rPr>
              <a:t>(</a:t>
            </a:r>
            <a:r>
              <a:rPr lang="ru-RU" sz="4400" dirty="0">
                <a:solidFill>
                  <a:srgbClr val="990000"/>
                </a:solidFill>
                <a:latin typeface="Tolstyak" pitchFamily="82" charset="0"/>
              </a:rPr>
              <a:t>1852) 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340">
            <a:off x="1983036" y="2263333"/>
            <a:ext cx="2017419" cy="31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33">
        <p:fade/>
      </p:transition>
    </mc:Choice>
    <mc:Fallback>
      <p:transition spd="med" advTm="5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88" y="42119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747" y="1508679"/>
            <a:ext cx="49779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00"/>
                </a:solidFill>
                <a:latin typeface="Tolstyak" pitchFamily="82" charset="0"/>
              </a:rPr>
              <a:t>165 лет назад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написан рассказ И.С.  Тургенева «Муму»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itchFamily="82" charset="0"/>
              </a:rPr>
              <a:t>(1852) 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873">
            <a:off x="1851044" y="2386124"/>
            <a:ext cx="2247164" cy="29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39">
        <p:fade/>
      </p:transition>
    </mc:Choice>
    <mc:Fallback>
      <p:transition spd="med" advTm="6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747" y="1241371"/>
            <a:ext cx="49779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00"/>
                </a:solidFill>
                <a:latin typeface="Tolstyak" pitchFamily="82" charset="0"/>
              </a:rPr>
              <a:t>160 лет назад </a:t>
            </a:r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изданы «Губернские очерки» </a:t>
            </a:r>
            <a:endParaRPr lang="ru-RU" sz="40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itchFamily="82" charset="0"/>
              </a:rPr>
              <a:t>М</a:t>
            </a:r>
            <a:r>
              <a:rPr lang="ru-RU" sz="4000" dirty="0">
                <a:solidFill>
                  <a:srgbClr val="002060"/>
                </a:solidFill>
                <a:latin typeface="Tolstyak" pitchFamily="82" charset="0"/>
              </a:rPr>
              <a:t>. Е. Салтыкова-Щедрина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endParaRPr lang="ru-RU" sz="4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990000"/>
                </a:solidFill>
                <a:latin typeface="Tolstyak" pitchFamily="82" charset="0"/>
              </a:rPr>
              <a:t>(</a:t>
            </a:r>
            <a:r>
              <a:rPr lang="ru-RU" sz="4400" dirty="0">
                <a:solidFill>
                  <a:srgbClr val="990000"/>
                </a:solidFill>
                <a:latin typeface="Tolstyak" pitchFamily="82" charset="0"/>
              </a:rPr>
              <a:t>1857)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785">
            <a:off x="2090337" y="2320314"/>
            <a:ext cx="2063184" cy="31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55">
        <p:fade/>
      </p:transition>
    </mc:Choice>
    <mc:Fallback>
      <p:transition spd="med" advTm="6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1412776"/>
            <a:ext cx="41399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485 лет назад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опубликована «История Флоренции» Никколо Макиавелли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(1532)</a:t>
            </a:r>
          </a:p>
          <a:p>
            <a:pPr algn="ctr"/>
            <a:endParaRPr lang="ru-RU" sz="3600" dirty="0">
              <a:solidFill>
                <a:srgbClr val="002060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"/>
          <a:stretch/>
        </p:blipFill>
        <p:spPr>
          <a:xfrm rot="21030886">
            <a:off x="2067003" y="2291835"/>
            <a:ext cx="2177327" cy="29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00">
        <p:fade/>
      </p:transition>
    </mc:Choice>
    <mc:Fallback>
      <p:transition spd="med" advTm="5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8914" y="1821181"/>
            <a:ext cx="49779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00"/>
                </a:solidFill>
                <a:latin typeface="Tolstyak" pitchFamily="82" charset="0"/>
              </a:rPr>
              <a:t>160 лет назад </a:t>
            </a:r>
            <a:r>
              <a:rPr lang="ru-RU" sz="4400" dirty="0">
                <a:solidFill>
                  <a:srgbClr val="002060"/>
                </a:solidFill>
                <a:latin typeface="Tolstyak" pitchFamily="82" charset="0"/>
              </a:rPr>
              <a:t>написана повесть И.С. Тургенева «Ася» </a:t>
            </a:r>
            <a:endParaRPr lang="ru-RU" sz="4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400" dirty="0" smtClean="0">
                <a:solidFill>
                  <a:srgbClr val="990000"/>
                </a:solidFill>
                <a:latin typeface="Tolstyak" pitchFamily="82" charset="0"/>
              </a:rPr>
              <a:t>(</a:t>
            </a:r>
            <a:r>
              <a:rPr lang="ru-RU" sz="4400" dirty="0">
                <a:solidFill>
                  <a:srgbClr val="990000"/>
                </a:solidFill>
                <a:latin typeface="Tolstyak" pitchFamily="82" charset="0"/>
              </a:rPr>
              <a:t>1857)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1701" r="3722" b="1701"/>
          <a:stretch/>
        </p:blipFill>
        <p:spPr>
          <a:xfrm rot="21101458">
            <a:off x="2024697" y="2381769"/>
            <a:ext cx="2176428" cy="303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2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15">
        <p:fade/>
      </p:transition>
    </mc:Choice>
    <mc:Fallback>
      <p:transition spd="med" advTm="5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4773" y="908720"/>
            <a:ext cx="497795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160 лет </a:t>
            </a:r>
            <a:endParaRPr lang="en-US" sz="48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со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времени выхода в свет поэтического сборника </a:t>
            </a:r>
            <a:endParaRPr lang="en-US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Цветы зла»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Шарля </a:t>
            </a:r>
            <a:r>
              <a:rPr lang="ru-RU" sz="4400" dirty="0" err="1" smtClean="0">
                <a:solidFill>
                  <a:srgbClr val="002060"/>
                </a:solidFill>
                <a:latin typeface="Tolstyak" panose="04040A07060002020202" pitchFamily="82" charset="0"/>
              </a:rPr>
              <a:t>Бодлера</a:t>
            </a:r>
            <a:r>
              <a:rPr lang="en-US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(1857) 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146">
            <a:off x="2138670" y="2371740"/>
            <a:ext cx="2012737" cy="29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94">
        <p:fade/>
      </p:transition>
    </mc:Choice>
    <mc:Fallback>
      <p:transition spd="med" advTm="5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84" y="1035895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4773" y="1047632"/>
            <a:ext cx="49779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160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вышел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в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свет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Г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Флобера «Госпожа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err="1" smtClean="0">
                <a:solidFill>
                  <a:srgbClr val="002060"/>
                </a:solidFill>
                <a:latin typeface="Tolstyak" panose="04040A07060002020202" pitchFamily="82" charset="0"/>
              </a:rPr>
              <a:t>Бовари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(1857)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739">
            <a:off x="2194817" y="2395211"/>
            <a:ext cx="1970406" cy="30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2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109">
        <p:fade/>
      </p:transition>
    </mc:Choice>
    <mc:Fallback>
      <p:transition spd="med" advTm="7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8914" y="948698"/>
            <a:ext cx="497795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155 лет </a:t>
            </a:r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впервые напечатана полностью комедия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А.С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Грибоедова «Горе от ума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» </a:t>
            </a:r>
          </a:p>
          <a:p>
            <a:pPr algn="ctr"/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(</a:t>
            </a:r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1862)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621">
            <a:off x="2158395" y="2309134"/>
            <a:ext cx="2049647" cy="31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79">
        <p:fade/>
      </p:transition>
    </mc:Choice>
    <mc:Fallback>
      <p:transition spd="med" advTm="7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2004" y="1225412"/>
            <a:ext cx="497795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155 лет назад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был опубликован роман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Виктора Гюго «Отверженные»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(1862)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890">
            <a:off x="2205369" y="2369414"/>
            <a:ext cx="2017109" cy="29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6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38">
        <p:fade/>
      </p:transition>
    </mc:Choice>
    <mc:Fallback>
      <p:transition spd="med" advTm="9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777936"/>
            <a:ext cx="4977953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155 лет </a:t>
            </a:r>
            <a:endParaRPr lang="ru-RU" sz="54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со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времени публикации романа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И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С. Тургенева «Отцы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и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дети»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(</a:t>
            </a:r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1862) 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"/>
          <a:stretch/>
        </p:blipFill>
        <p:spPr>
          <a:xfrm rot="21214469">
            <a:off x="2141701" y="2363428"/>
            <a:ext cx="2144729" cy="30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0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35">
        <p:fade/>
      </p:transition>
    </mc:Choice>
    <mc:Fallback>
      <p:transition spd="med" advTm="5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4958" y="887143"/>
            <a:ext cx="497795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150 лет назад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опубликованы последние главы романа Жюля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Верна «Дети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капитана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Гранта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 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(1867)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554">
            <a:off x="2107076" y="2379741"/>
            <a:ext cx="2080623" cy="30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32">
        <p:fade/>
      </p:transition>
    </mc:Choice>
    <mc:Fallback>
      <p:transition spd="med" advTm="6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1203929"/>
            <a:ext cx="49779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150 лет назад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увидела свет «Легенда об Уленшпигеле» Шарля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де Костера</a:t>
            </a:r>
            <a:endParaRPr lang="ru-RU" sz="48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(1867) </a:t>
            </a:r>
          </a:p>
          <a:p>
            <a:pPr algn="ctr"/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230">
            <a:off x="2041476" y="2331559"/>
            <a:ext cx="2181680" cy="30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8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26">
        <p:fade/>
      </p:transition>
    </mc:Choice>
    <mc:Fallback>
      <p:transition spd="med" advTm="7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1203929"/>
            <a:ext cx="49779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150 </a:t>
            </a:r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лет назад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И.С. Тургенев завершил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работу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над  романом «Дым»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(1867)</a:t>
            </a:r>
            <a:endParaRPr lang="ru-RU" sz="4400" dirty="0">
              <a:solidFill>
                <a:srgbClr val="990033"/>
              </a:solidFill>
              <a:latin typeface="Tolstyak" panose="04040A070600020202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707">
            <a:off x="2104886" y="2309899"/>
            <a:ext cx="2076388" cy="30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56">
        <p:fade/>
      </p:transition>
    </mc:Choice>
    <mc:Fallback>
      <p:transition spd="med" advTm="3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764704"/>
            <a:ext cx="497795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150 </a:t>
            </a:r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лет назад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написана философско-символическая поэма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Пер </a:t>
            </a:r>
            <a:r>
              <a:rPr lang="ru-RU" sz="4800" dirty="0" err="1">
                <a:solidFill>
                  <a:srgbClr val="002060"/>
                </a:solidFill>
                <a:latin typeface="Tolstyak" panose="04040A07060002020202" pitchFamily="82" charset="0"/>
              </a:rPr>
              <a:t>Гюнт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»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Г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. Ибсена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(</a:t>
            </a:r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1867)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075">
            <a:off x="2109288" y="2446043"/>
            <a:ext cx="2111336" cy="29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8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89">
        <p:fade/>
      </p:transition>
    </mc:Choice>
    <mc:Fallback>
      <p:transition spd="med" advTm="4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1268760"/>
            <a:ext cx="4139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470 лет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со времени написания «Повести о Петре и </a:t>
            </a:r>
            <a:r>
              <a:rPr lang="ru-RU" sz="3600" dirty="0" err="1">
                <a:solidFill>
                  <a:srgbClr val="002060"/>
                </a:solidFill>
                <a:latin typeface="Tolstyak" pitchFamily="82" charset="0"/>
              </a:rPr>
              <a:t>Февронии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 Муромских» </a:t>
            </a:r>
          </a:p>
          <a:p>
            <a:pPr algn="ctr"/>
            <a:r>
              <a:rPr lang="ru-RU" sz="3600" dirty="0">
                <a:solidFill>
                  <a:srgbClr val="990000"/>
                </a:solidFill>
                <a:latin typeface="Tolstyak" pitchFamily="82" charset="0"/>
              </a:rPr>
              <a:t>(1547)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11121" b="4640"/>
          <a:stretch/>
        </p:blipFill>
        <p:spPr>
          <a:xfrm rot="21058503">
            <a:off x="1973171" y="2292516"/>
            <a:ext cx="2260518" cy="28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8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67">
        <p:fade/>
      </p:transition>
    </mc:Choice>
    <mc:Fallback>
      <p:transition spd="med" advTm="5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1225412"/>
            <a:ext cx="49779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150 лет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В. В. Крестовского «Петербургские трущобы» </a:t>
            </a:r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(1867)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429">
            <a:off x="2070003" y="2355203"/>
            <a:ext cx="2138407" cy="31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8">
        <p:fade/>
      </p:transition>
    </mc:Choice>
    <mc:Fallback>
      <p:transition spd="med" advTm="2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5983" y="1085404"/>
            <a:ext cx="49779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145 лет назад </a:t>
            </a:r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вышли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в свет «Сказки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кота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Мурлыки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»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 Н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. П. </a:t>
            </a:r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Вагнера </a:t>
            </a:r>
            <a:endParaRPr lang="ru-RU" sz="48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(1872)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411">
            <a:off x="2143783" y="2382989"/>
            <a:ext cx="2084386" cy="30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57">
        <p:fade/>
      </p:transition>
    </mc:Choice>
    <mc:Fallback>
      <p:transition spd="med" advTm="5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4256" y="1072379"/>
            <a:ext cx="49779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145 лет назад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был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написан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«Кавказский пленник»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Л.Н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. Толстого </a:t>
            </a:r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(1872)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18">
            <a:off x="2145491" y="2382119"/>
            <a:ext cx="2043767" cy="30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97">
        <p:fade/>
      </p:transition>
    </mc:Choice>
    <mc:Fallback>
      <p:transition spd="med" advTm="9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1747" y="692696"/>
            <a:ext cx="497795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145 лет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Жюля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Верна «Вокруг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света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за 80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дней»</a:t>
            </a:r>
          </a:p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(1872)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3954">
            <a:off x="2119173" y="2320293"/>
            <a:ext cx="2059529" cy="31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9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76">
        <p:fade/>
      </p:transition>
    </mc:Choice>
    <mc:Fallback>
      <p:transition spd="med" advTm="7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8914" y="1340768"/>
            <a:ext cx="49779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145 лет </a:t>
            </a:r>
            <a:endParaRPr lang="ru-RU" sz="54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повести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И.С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. Тургенева «Вешние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воды»</a:t>
            </a:r>
          </a:p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(1872)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721">
            <a:off x="2076543" y="2343221"/>
            <a:ext cx="2094840" cy="310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2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36">
        <p:fade/>
      </p:transition>
    </mc:Choice>
    <mc:Fallback>
      <p:transition spd="med" advTm="5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8914" y="1072379"/>
            <a:ext cx="49779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145 лет </a:t>
            </a:r>
            <a:r>
              <a:rPr lang="ru-RU" sz="4800" dirty="0" smtClean="0">
                <a:solidFill>
                  <a:srgbClr val="990000"/>
                </a:solidFill>
                <a:latin typeface="Tolstyak" panose="04040A07060002020202" pitchFamily="82" charset="0"/>
              </a:rPr>
              <a:t>назад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вышло </a:t>
            </a:r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в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свет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первое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издание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«Азбуки» </a:t>
            </a:r>
            <a:endParaRPr lang="ru-RU" sz="48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Л.Н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. Толстого </a:t>
            </a:r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(1872)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3800" r="3501" b="3800"/>
          <a:stretch/>
        </p:blipFill>
        <p:spPr>
          <a:xfrm rot="21190552">
            <a:off x="2064060" y="2393871"/>
            <a:ext cx="2148200" cy="30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05">
        <p:fade/>
      </p:transition>
    </mc:Choice>
    <mc:Fallback>
      <p:transition spd="med" advTm="4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4773" y="1125523"/>
            <a:ext cx="49779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140 лет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Л.Н. Толстого «Анна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Каренина»</a:t>
            </a:r>
          </a:p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(1877)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637">
            <a:off x="2171562" y="2427082"/>
            <a:ext cx="1952464" cy="28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68">
        <p:fade/>
      </p:transition>
    </mc:Choice>
    <mc:Fallback>
      <p:transition spd="med" advTm="5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4773" y="1125523"/>
            <a:ext cx="497795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135 лет назад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опубликована повесть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«Принц и нищий»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Марка Твена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(1882)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543">
            <a:off x="2094581" y="2442032"/>
            <a:ext cx="1959084" cy="29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2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60">
        <p:fade/>
      </p:transition>
    </mc:Choice>
    <mc:Fallback>
      <p:transition spd="med" advTm="5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1056705"/>
            <a:ext cx="497795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130 лет </a:t>
            </a:r>
            <a:endParaRPr lang="ru-RU" sz="54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со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времени написания повести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А.П. Чехова «Каштанка»</a:t>
            </a:r>
          </a:p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(1887)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080">
            <a:off x="2036635" y="2408547"/>
            <a:ext cx="2150444" cy="28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27">
        <p:fade/>
      </p:transition>
    </mc:Choice>
    <mc:Fallback>
      <p:transition spd="med" advTm="6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1579355"/>
            <a:ext cx="54196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130 лет </a:t>
            </a:r>
            <a:r>
              <a:rPr lang="ru-RU" sz="4800" dirty="0" smtClean="0">
                <a:solidFill>
                  <a:srgbClr val="990000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вышли в свет «Мелочи жизни»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М.Е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Салтыкова-Щедрина </a:t>
            </a:r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(1887)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529">
            <a:off x="2083384" y="2459286"/>
            <a:ext cx="1976788" cy="29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97">
        <p:fade/>
      </p:transition>
    </mc:Choice>
    <mc:Fallback>
      <p:transition spd="med" advTm="6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1700808"/>
            <a:ext cx="41399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itchFamily="82" charset="0"/>
              </a:rPr>
              <a:t>465 лет </a:t>
            </a:r>
            <a:r>
              <a:rPr lang="ru-RU" sz="4400" dirty="0" smtClean="0">
                <a:solidFill>
                  <a:srgbClr val="990033"/>
                </a:solidFill>
                <a:latin typeface="Tolstyak" pitchFamily="82" charset="0"/>
              </a:rPr>
              <a:t>назад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вышел в свет роман Ф</a:t>
            </a:r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. Рабле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«</a:t>
            </a:r>
            <a:r>
              <a:rPr lang="ru-RU" sz="3600" dirty="0" err="1">
                <a:solidFill>
                  <a:srgbClr val="002060"/>
                </a:solidFill>
                <a:latin typeface="Tolstyak" pitchFamily="82" charset="0"/>
              </a:rPr>
              <a:t>Гаргантюа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 и </a:t>
            </a:r>
            <a:r>
              <a:rPr lang="ru-RU" sz="3600" dirty="0" err="1">
                <a:solidFill>
                  <a:srgbClr val="002060"/>
                </a:solidFill>
                <a:latin typeface="Tolstyak" pitchFamily="82" charset="0"/>
              </a:rPr>
              <a:t>Пантагрюэль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(1552)</a:t>
            </a:r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774">
            <a:off x="2131117" y="2287890"/>
            <a:ext cx="2023012" cy="291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6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19">
        <p:fade/>
      </p:transition>
    </mc:Choice>
    <mc:Fallback>
      <p:transition spd="med" advTm="6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8056" y="1686120"/>
            <a:ext cx="541967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125 лет </a:t>
            </a:r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была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опубликована повесть  Гарина-Михайловского «Детство Тёмы»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(1892)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986">
            <a:off x="2036110" y="2343603"/>
            <a:ext cx="2131136" cy="30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9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48">
        <p:fade/>
      </p:transition>
    </mc:Choice>
    <mc:Fallback>
      <p:transition spd="med" advTm="6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5992" y="1686120"/>
            <a:ext cx="49637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990033"/>
                </a:solidFill>
                <a:latin typeface="Tolstyak" panose="04040A07060002020202" pitchFamily="82" charset="0"/>
              </a:rPr>
              <a:t>125 лет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сборнику рассказов «Приключения Шерлока Холмса» А.К. Дойла </a:t>
            </a:r>
          </a:p>
          <a:p>
            <a:pPr algn="ctr"/>
            <a:r>
              <a:rPr lang="ru-RU" sz="4000" dirty="0">
                <a:solidFill>
                  <a:srgbClr val="990033"/>
                </a:solidFill>
                <a:latin typeface="Tolstyak" panose="04040A07060002020202" pitchFamily="82" charset="0"/>
              </a:rPr>
              <a:t>(1892)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248">
            <a:off x="2147800" y="2344655"/>
            <a:ext cx="2012459" cy="306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49">
        <p:fade/>
      </p:transition>
    </mc:Choice>
    <mc:Fallback>
      <p:transition spd="med" advTm="5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522" y="455678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1711245"/>
            <a:ext cx="44155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125 лет </a:t>
            </a:r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опубликована повесть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. П. Чехова «Палата № 6»</a:t>
            </a:r>
          </a:p>
          <a:p>
            <a:pPr algn="ctr"/>
            <a:r>
              <a:rPr lang="ru-RU" sz="4000" dirty="0">
                <a:solidFill>
                  <a:srgbClr val="990033"/>
                </a:solidFill>
                <a:latin typeface="Tolstyak" panose="04040A07060002020202" pitchFamily="82" charset="0"/>
              </a:rPr>
              <a:t>(1892)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205">
            <a:off x="2083261" y="2404940"/>
            <a:ext cx="2085898" cy="299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6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74">
        <p:fade/>
      </p:transition>
    </mc:Choice>
    <mc:Fallback>
      <p:transition spd="med" advTm="6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9925" y="1225412"/>
            <a:ext cx="44155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120 лет 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вышла в свет книга  «</a:t>
            </a:r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Аленушкины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 сказки»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Д.Н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. Мамина-Сибиряка 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(1897)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422">
            <a:off x="2133644" y="2432319"/>
            <a:ext cx="2013425" cy="29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06">
        <p:fade/>
      </p:transition>
    </mc:Choice>
    <mc:Fallback>
      <p:transition spd="med" advTm="5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200" y="1418142"/>
            <a:ext cx="441550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120 лет </a:t>
            </a:r>
            <a:endParaRPr lang="ru-RU" sz="5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Человек-невидимка»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Г.Д. Уэллса 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(1897)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430">
            <a:off x="2060146" y="2427941"/>
            <a:ext cx="201830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3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49">
        <p:fade/>
      </p:transition>
    </mc:Choice>
    <mc:Fallback>
      <p:transition spd="med" advTm="4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7714" y="1508599"/>
            <a:ext cx="441550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120 лет </a:t>
            </a:r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был опубликован роман «Овод» Этель </a:t>
            </a:r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Лилиан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Войнич</a:t>
            </a:r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(1897)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59">
            <a:off x="2091180" y="2408767"/>
            <a:ext cx="2049103" cy="29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6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13">
        <p:fade/>
      </p:transition>
    </mc:Choice>
    <mc:Fallback>
      <p:transition spd="med" advTm="5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344" y="1524461"/>
            <a:ext cx="44155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120 лет 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впервые опубликована пьеса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А.П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. Чехова «Дядя Ваня»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(1897)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421">
            <a:off x="2006167" y="2442379"/>
            <a:ext cx="2159186" cy="29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43">
        <p:fade/>
      </p:transition>
    </mc:Choice>
    <mc:Fallback>
      <p:transition spd="med" advTm="4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6339" y="1412776"/>
            <a:ext cx="464322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120 лет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Дракула» ирландского писателя </a:t>
            </a:r>
          </a:p>
          <a:p>
            <a:pPr algn="ctr"/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Брэма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 Стокера</a:t>
            </a:r>
          </a:p>
          <a:p>
            <a:pPr algn="ctr"/>
            <a:r>
              <a:rPr lang="ru-RU" sz="4000" dirty="0">
                <a:solidFill>
                  <a:srgbClr val="990000"/>
                </a:solidFill>
                <a:latin typeface="Tolstyak" panose="04040A07060002020202" pitchFamily="82" charset="0"/>
              </a:rPr>
              <a:t>(1897)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648">
            <a:off x="2157516" y="2533645"/>
            <a:ext cx="1961425" cy="27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4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45">
        <p:fade/>
      </p:transition>
    </mc:Choice>
    <mc:Fallback>
      <p:transition spd="med" advTm="5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6737" y="1642648"/>
            <a:ext cx="464322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115 лет 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увидела свет «Собака </a:t>
            </a:r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Баскервиллей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»  А.К. Дойла</a:t>
            </a:r>
          </a:p>
          <a:p>
            <a:pPr algn="ctr"/>
            <a:r>
              <a:rPr lang="ru-RU" sz="4000" dirty="0">
                <a:solidFill>
                  <a:srgbClr val="990033"/>
                </a:solidFill>
                <a:latin typeface="Tolstyak" panose="04040A07060002020202" pitchFamily="82" charset="0"/>
              </a:rPr>
              <a:t>(1902)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607">
            <a:off x="2119998" y="2435653"/>
            <a:ext cx="2034377" cy="30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1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38">
        <p:fade/>
      </p:transition>
    </mc:Choice>
    <mc:Fallback>
      <p:transition spd="med" advTm="4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2387" y="1511722"/>
            <a:ext cx="46432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115 лет 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вышли в свет «Сказки просто так» Джозефа </a:t>
            </a:r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Редьярда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 Киплинга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(1902)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054">
            <a:off x="2031290" y="2521519"/>
            <a:ext cx="2094828" cy="27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79">
        <p:fade/>
      </p:transition>
    </mc:Choice>
    <mc:Fallback>
      <p:transition spd="med" advTm="8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7"/>
          <a:stretch/>
        </p:blipFill>
        <p:spPr>
          <a:xfrm rot="21087747">
            <a:off x="2112776" y="2263662"/>
            <a:ext cx="1979437" cy="2910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1902" y="1412776"/>
            <a:ext cx="41399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355 лет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olstyak" pitchFamily="82" charset="0"/>
              </a:rPr>
              <a:t>со </a:t>
            </a:r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времени написания комедии «Школа жен» 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Жана Мольера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(1662)	</a:t>
            </a:r>
          </a:p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05">
        <p:fade/>
      </p:transition>
    </mc:Choice>
    <mc:Fallback>
      <p:transition spd="med" advTm="5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1260" y="1823735"/>
            <a:ext cx="391754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115 лет </a:t>
            </a:r>
            <a:endParaRPr lang="en-US" sz="54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пьесе  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М. Горького 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«На дне»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990000"/>
                </a:solidFill>
                <a:latin typeface="Tolstyak" panose="04040A07060002020202" pitchFamily="82" charset="0"/>
              </a:rPr>
              <a:t>(1902)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165">
            <a:off x="2025027" y="2462979"/>
            <a:ext cx="2122289" cy="28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1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51">
        <p:fade/>
      </p:transition>
    </mc:Choice>
    <mc:Fallback>
      <p:transition spd="med" advTm="4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5911" y="1103826"/>
            <a:ext cx="39175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115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были опубликованы «Сказки о кролике Питере» 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Б. Поттера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(1902)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676">
            <a:off x="1948726" y="2579790"/>
            <a:ext cx="2245244" cy="25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3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91">
        <p:fade/>
      </p:transition>
    </mc:Choice>
    <mc:Fallback>
      <p:transition spd="med" advTm="5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4977" y="887533"/>
            <a:ext cx="391754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110 лет </a:t>
            </a:r>
            <a:endParaRPr lang="en-US" sz="5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циклу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рассказов Джека Лондона «Любовь </a:t>
            </a:r>
            <a:endParaRPr lang="en-US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жизни»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(1907)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2973">
            <a:off x="1946340" y="2461139"/>
            <a:ext cx="2217426" cy="28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3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58">
        <p:fade/>
      </p:transition>
    </mc:Choice>
    <mc:Fallback>
      <p:transition spd="med" advTm="4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5634" y="900296"/>
            <a:ext cx="455453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105 лет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журнальной публикации романа «</a:t>
            </a:r>
            <a:r>
              <a:rPr lang="ru-RU" sz="4000" dirty="0" err="1">
                <a:solidFill>
                  <a:srgbClr val="002060"/>
                </a:solidFill>
                <a:latin typeface="Tolstyak" panose="04040A07060002020202" pitchFamily="82" charset="0"/>
              </a:rPr>
              <a:t>Тарзан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, приёмыш обезьян» Эдгара Райса Берроуза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(1912)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"/>
          <a:stretch/>
        </p:blipFill>
        <p:spPr>
          <a:xfrm rot="21276363">
            <a:off x="2031791" y="2511169"/>
            <a:ext cx="2049732" cy="2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70">
        <p:fade/>
      </p:transition>
    </mc:Choice>
    <mc:Fallback>
      <p:transition spd="med" advTm="6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5634" y="1113956"/>
            <a:ext cx="455453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105 </a:t>
            </a:r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лет назад </a:t>
            </a:r>
            <a:endParaRPr lang="en-US" sz="4800" dirty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вышла в свет первая книга стихов Анны Ахматовой «Вечер»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(1912)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"/>
          <a:stretch/>
        </p:blipFill>
        <p:spPr>
          <a:xfrm rot="21063367">
            <a:off x="2068661" y="2416927"/>
            <a:ext cx="2028729" cy="29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7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62">
        <p:fade/>
      </p:transition>
    </mc:Choice>
    <mc:Fallback>
      <p:transition spd="med" advTm="5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964" y="871469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4212" y="1122053"/>
            <a:ext cx="455453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100 лет назад </a:t>
            </a:r>
            <a:endParaRPr lang="en-US" sz="4800" dirty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издан роман 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«Соки земли» 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лауреата Нобелевской премии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 Кнута Гамсуна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990033"/>
                </a:solidFill>
                <a:latin typeface="Tolstyak" panose="04040A07060002020202" pitchFamily="82" charset="0"/>
              </a:rPr>
              <a:t>(1917)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045">
            <a:off x="2023929" y="2443934"/>
            <a:ext cx="2126857" cy="2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4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02">
        <p:fade/>
      </p:transition>
    </mc:Choice>
    <mc:Fallback>
      <p:transition spd="med" advTm="4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3773" y="1060443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6480" y="1268760"/>
            <a:ext cx="455453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100 лет</a:t>
            </a:r>
            <a:r>
              <a:rPr lang="en-US" sz="5400" dirty="0">
                <a:solidFill>
                  <a:srgbClr val="990033"/>
                </a:solidFill>
                <a:latin typeface="Tolstyak" panose="04040A07060002020202" pitchFamily="82" charset="0"/>
              </a:rPr>
              <a:t>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со времени написания повести «Островитяне» Е.И. Замятина</a:t>
            </a:r>
            <a:endParaRPr lang="en-US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(1917)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927">
            <a:off x="2064042" y="2494387"/>
            <a:ext cx="2006994" cy="28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93">
        <p:fade/>
      </p:transition>
    </mc:Choice>
    <mc:Fallback>
      <p:transition spd="med" advTm="4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3773" y="1060443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6480" y="1268760"/>
            <a:ext cx="455453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105 лет </a:t>
            </a:r>
            <a:endParaRPr lang="en-US" sz="5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сказке </a:t>
            </a:r>
            <a:endParaRPr lang="en-US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для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детей  «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Воробьишко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 </a:t>
            </a:r>
            <a:endParaRPr lang="en-US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М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Горького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(1912)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383">
            <a:off x="2050752" y="2417238"/>
            <a:ext cx="2083905" cy="30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40">
        <p:fade/>
      </p:transition>
    </mc:Choice>
    <mc:Fallback>
      <p:transition spd="med" advTm="4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3773" y="1060443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0494" y="1060443"/>
            <a:ext cx="455453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105 лет </a:t>
            </a:r>
            <a:endParaRPr lang="en-US" sz="5400" dirty="0" smtClean="0">
              <a:solidFill>
                <a:srgbClr val="99000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со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времени написания поэмы «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Крокодил»</a:t>
            </a:r>
            <a:r>
              <a:rPr lang="en-US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К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Чуковского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(1912)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2632">
            <a:off x="2020697" y="2463878"/>
            <a:ext cx="2095138" cy="294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7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13">
        <p:fade/>
      </p:transition>
    </mc:Choice>
    <mc:Fallback>
      <p:transition spd="med" advTm="4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3773" y="1060443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4944" y="1346572"/>
            <a:ext cx="455453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95 лет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произведениям К. Чуковского  «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Мойдодыр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», «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Тараканище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39" y="2204864"/>
            <a:ext cx="1647749" cy="2223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562">
            <a:off x="1772051" y="3111443"/>
            <a:ext cx="1647821" cy="21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28">
        <p:fade/>
      </p:transition>
    </mc:Choice>
    <mc:Fallback>
      <p:transition spd="med" advTm="3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613">
            <a:off x="2101242" y="2305198"/>
            <a:ext cx="2074418" cy="2954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902" y="1412776"/>
            <a:ext cx="41399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 350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 </a:t>
            </a:r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	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latin typeface="Tolstyak" pitchFamily="82" charset="0"/>
              </a:rPr>
              <a:t>первому изданию  поэмы Джона Мильтона «Потерянный Рай»</a:t>
            </a:r>
          </a:p>
          <a:p>
            <a:pPr algn="ctr"/>
            <a:r>
              <a:rPr lang="ru-RU" sz="3600" dirty="0">
                <a:solidFill>
                  <a:srgbClr val="990033"/>
                </a:solidFill>
                <a:latin typeface="Tolstyak" pitchFamily="82" charset="0"/>
              </a:rPr>
              <a:t>(1667)</a:t>
            </a:r>
          </a:p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3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51">
        <p:fade/>
      </p:transition>
    </mc:Choice>
    <mc:Fallback>
      <p:transition spd="med" advTm="4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6650" y="1183608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7315" y="1410085"/>
            <a:ext cx="455453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95 лет</a:t>
            </a:r>
            <a:r>
              <a:rPr lang="en-US" sz="5400" dirty="0">
                <a:solidFill>
                  <a:srgbClr val="990033"/>
                </a:solidFill>
                <a:latin typeface="Tolstyak" panose="04040A07060002020202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написана повесть 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«Алые паруса» 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А. Грина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592">
            <a:off x="2098252" y="2440151"/>
            <a:ext cx="1993902" cy="29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22">
        <p:fade/>
      </p:transition>
    </mc:Choice>
    <mc:Fallback>
      <p:transition spd="med" advTm="4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6650" y="1183608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7315" y="1410085"/>
            <a:ext cx="45545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95 лет роману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«Похождения бравого солдата Швейка» Ярослава </a:t>
            </a:r>
            <a:endParaRPr lang="en-US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Гашека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942">
            <a:off x="2037292" y="2411652"/>
            <a:ext cx="2092877" cy="28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9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46">
        <p:fade/>
      </p:transition>
    </mc:Choice>
    <mc:Fallback>
      <p:transition spd="med" advTm="3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6650" y="1183608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313" y="1035549"/>
            <a:ext cx="477054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95 лет </a:t>
            </a:r>
            <a:endParaRPr lang="en-US" sz="5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издан приключенческий роман «Одиссея капитана 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Блада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 Рафаэля 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Сабатини</a:t>
            </a:r>
            <a:endParaRPr lang="en-US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562">
            <a:off x="2018872" y="2414244"/>
            <a:ext cx="2109041" cy="296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64">
        <p:fade/>
      </p:transition>
    </mc:Choice>
    <mc:Fallback>
      <p:transition spd="med" advTm="5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2033" y="1181116"/>
            <a:ext cx="477054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95 лет </a:t>
            </a:r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впервые опубликован роман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Джеймса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Джойса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Улисс»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080">
            <a:off x="2047239" y="2381618"/>
            <a:ext cx="2101815" cy="29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24">
        <p:fade/>
      </p:transition>
    </mc:Choice>
    <mc:Fallback>
      <p:transition spd="med" advTm="4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6687" y="1100592"/>
            <a:ext cx="477054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95 лет </a:t>
            </a:r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написана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первая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часть романа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А.Н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Толстого «Хождение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по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мукам» 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2697">
            <a:off x="2046289" y="2419997"/>
            <a:ext cx="2134795" cy="309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8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18">
        <p:fade/>
      </p:transition>
    </mc:Choice>
    <mc:Fallback>
      <p:transition spd="med" advTm="5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6687" y="1100592"/>
            <a:ext cx="457731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95 лет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сборнику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новелл </a:t>
            </a:r>
            <a:endParaRPr lang="ru-RU" sz="44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Стефана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Цвейга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«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Амок»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605">
            <a:off x="2087480" y="2440400"/>
            <a:ext cx="1956375" cy="29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8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16">
        <p:fade/>
      </p:transition>
    </mc:Choice>
    <mc:Fallback>
      <p:transition spd="med" advTm="5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0943" y="1290842"/>
            <a:ext cx="47968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95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вышел сборник «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Tristia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 </a:t>
            </a:r>
          </a:p>
          <a:p>
            <a:pPr algn="ctr"/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О.Э. Мандельштама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055">
            <a:off x="2117098" y="2398406"/>
            <a:ext cx="1981117" cy="298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19">
        <p:fade/>
      </p:transition>
    </mc:Choice>
    <mc:Fallback>
      <p:transition spd="med" advTm="3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0944" y="1290842"/>
            <a:ext cx="46459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95 лет </a:t>
            </a:r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 известный сборник стихов «MCMXXI»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А.А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. Ахматовой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015">
            <a:off x="2035480" y="2371976"/>
            <a:ext cx="2018441" cy="29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2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32">
        <p:fade/>
      </p:transition>
    </mc:Choice>
    <mc:Fallback>
      <p:transition spd="med" advTm="4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0944" y="1290842"/>
            <a:ext cx="46459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90 лет </a:t>
            </a:r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 рассказ «Морфий» Михаила Булгакова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181">
            <a:off x="2128841" y="2404707"/>
            <a:ext cx="1982275" cy="29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1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10">
        <p:fade/>
      </p:transition>
    </mc:Choice>
    <mc:Fallback>
      <p:transition spd="med" advTm="5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1902" y="651748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4973" y="1025350"/>
            <a:ext cx="46459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90 лет </a:t>
            </a:r>
            <a:endParaRPr lang="ru-RU" sz="5400" dirty="0" smtClean="0">
              <a:solidFill>
                <a:srgbClr val="990033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роману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«Человек-амфибия» </a:t>
            </a:r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Александра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Беляева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</a:t>
            </a:r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(</a:t>
            </a:r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1927)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319">
            <a:off x="2067187" y="2494293"/>
            <a:ext cx="2028395" cy="30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17">
        <p:fade/>
      </p:transition>
    </mc:Choice>
    <mc:Fallback>
      <p:transition spd="med" advTm="3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332656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836712"/>
            <a:ext cx="40679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990033"/>
                </a:solidFill>
                <a:latin typeface="Tolstyak" pitchFamily="82" charset="0"/>
              </a:rPr>
              <a:t>320 лет </a:t>
            </a:r>
            <a:r>
              <a:rPr lang="ru-RU" sz="4000" dirty="0" smtClean="0">
                <a:solidFill>
                  <a:srgbClr val="990033"/>
                </a:solidFill>
                <a:latin typeface="Tolstyak" pitchFamily="82" charset="0"/>
              </a:rPr>
              <a:t>назад </a:t>
            </a:r>
            <a:r>
              <a:rPr lang="ru-RU" sz="3200" dirty="0">
                <a:solidFill>
                  <a:srgbClr val="002060"/>
                </a:solidFill>
                <a:latin typeface="Tolstyak" pitchFamily="82" charset="0"/>
              </a:rPr>
              <a:t>вышли в свет «Сказки матушки Гусыни» Шарля Перро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olstyak" pitchFamily="82" charset="0"/>
              </a:rPr>
              <a:t>«Золушка, или Хрустальная туфелька», </a:t>
            </a:r>
            <a:endParaRPr lang="ru-RU" sz="2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olstyak" pitchFamily="82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olstyak" pitchFamily="82" charset="0"/>
              </a:rPr>
              <a:t>Кот в сапогах», «Мальчик-с-пальчик», «Синяя борода» и др</a:t>
            </a:r>
            <a:r>
              <a:rPr lang="ru-RU" sz="28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</a:p>
          <a:p>
            <a:pPr algn="ctr"/>
            <a:r>
              <a:rPr lang="ru-RU" sz="2800" dirty="0">
                <a:solidFill>
                  <a:srgbClr val="990033"/>
                </a:solidFill>
                <a:latin typeface="Tolstyak" pitchFamily="82" charset="0"/>
              </a:rPr>
              <a:t>(1697)</a:t>
            </a:r>
            <a:endParaRPr lang="ru-RU" sz="28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endParaRPr lang="ru-RU" sz="28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151">
            <a:off x="2119839" y="2253917"/>
            <a:ext cx="2124045" cy="30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7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08">
        <p:fade/>
      </p:transition>
    </mc:Choice>
    <mc:Fallback>
      <p:transition spd="med" advTm="6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6408" y="1200158"/>
            <a:ext cx="46459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90 лет назад </a:t>
            </a:r>
            <a:r>
              <a:rPr lang="ru-RU" sz="4800" dirty="0">
                <a:solidFill>
                  <a:srgbClr val="002060"/>
                </a:solidFill>
                <a:latin typeface="Tolstyak" panose="04040A07060002020202" pitchFamily="82" charset="0"/>
              </a:rPr>
              <a:t>начат роман-эпопея Михаила Шолохова «Тихий Дон»</a:t>
            </a:r>
          </a:p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(1927)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15582" b="1701"/>
          <a:stretch/>
        </p:blipFill>
        <p:spPr>
          <a:xfrm rot="21392150">
            <a:off x="2031807" y="2409018"/>
            <a:ext cx="2080603" cy="29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0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74">
        <p:fade/>
      </p:transition>
    </mc:Choice>
    <mc:Fallback>
      <p:transition spd="med" advTm="2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9532" y="1272504"/>
            <a:ext cx="52684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90 </a:t>
            </a:r>
            <a:r>
              <a:rPr lang="ru-RU" sz="4800" dirty="0" smtClean="0">
                <a:solidFill>
                  <a:srgbClr val="990000"/>
                </a:solidFill>
                <a:latin typeface="Tolstyak" panose="04040A07060002020202" pitchFamily="82" charset="0"/>
              </a:rPr>
              <a:t>лет назад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завершен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роман «Гиперболоид инженера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Гарина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»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А.Н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. Толстого</a:t>
            </a:r>
          </a:p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(1927)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019">
            <a:off x="2086179" y="2470295"/>
            <a:ext cx="2081786" cy="29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8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98">
        <p:fade/>
      </p:transition>
    </mc:Choice>
    <mc:Fallback>
      <p:transition spd="med" advTm="4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2152" y="1634738"/>
            <a:ext cx="475446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90 лет </a:t>
            </a:r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был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 роман «Зависть»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Ю. К. </a:t>
            </a:r>
            <a:r>
              <a:rPr lang="ru-RU" sz="4000" dirty="0" err="1" smtClean="0">
                <a:solidFill>
                  <a:srgbClr val="002060"/>
                </a:solidFill>
                <a:latin typeface="Tolstyak" panose="04040A07060002020202" pitchFamily="82" charset="0"/>
              </a:rPr>
              <a:t>Олеши</a:t>
            </a:r>
            <a:endParaRPr lang="ru-RU" sz="4000" dirty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>
                <a:solidFill>
                  <a:srgbClr val="990033"/>
                </a:solidFill>
                <a:latin typeface="Tolstyak" panose="04040A07060002020202" pitchFamily="82" charset="0"/>
              </a:rPr>
              <a:t>(1927)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062">
            <a:off x="2146700" y="2448955"/>
            <a:ext cx="1928750" cy="30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54">
        <p:fade/>
      </p:transition>
    </mc:Choice>
    <mc:Fallback>
      <p:transition spd="med" advTm="3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2152" y="1634738"/>
            <a:ext cx="475446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  </a:t>
            </a:r>
            <a:r>
              <a:rPr lang="ru-RU" sz="5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90 </a:t>
            </a:r>
            <a:r>
              <a:rPr lang="ru-RU" sz="5400" dirty="0">
                <a:solidFill>
                  <a:srgbClr val="990033"/>
                </a:solidFill>
                <a:latin typeface="Tolstyak" panose="04040A07060002020202" pitchFamily="82" charset="0"/>
              </a:rPr>
              <a:t>лет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	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сборнику новелл «Смятение чувств»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Стефана Цвейга </a:t>
            </a:r>
          </a:p>
          <a:p>
            <a:pPr algn="ctr"/>
            <a:r>
              <a:rPr lang="ru-RU" sz="4000" dirty="0">
                <a:solidFill>
                  <a:srgbClr val="990033"/>
                </a:solidFill>
                <a:latin typeface="Tolstyak" panose="04040A07060002020202" pitchFamily="82" charset="0"/>
              </a:rPr>
              <a:t>(1927)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723">
            <a:off x="2175256" y="2410855"/>
            <a:ext cx="1911934" cy="30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1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70">
        <p:fade/>
      </p:transition>
    </mc:Choice>
    <mc:Fallback>
      <p:transition spd="med" advTm="4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2152" y="1634738"/>
            <a:ext cx="47544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 </a:t>
            </a:r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90 лет 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 в </a:t>
            </a:r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Париже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роман «Белая гвардия» М.А. Булгакова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anose="04040A07060002020202" pitchFamily="82" charset="0"/>
              </a:rPr>
              <a:t>(1927)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062">
            <a:off x="2144326" y="2455399"/>
            <a:ext cx="2002798" cy="29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4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14">
        <p:fade/>
      </p:transition>
    </mc:Choice>
    <mc:Fallback>
      <p:transition spd="med" advTm="4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4724" y="1694991"/>
            <a:ext cx="47544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90 лет назад 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вышла в свет  «Республика ШКИД»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Г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. Белых, </a:t>
            </a:r>
            <a:endParaRPr lang="ru-RU" sz="40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Л</a:t>
            </a:r>
            <a:r>
              <a:rPr lang="ru-RU" sz="4000" dirty="0">
                <a:solidFill>
                  <a:srgbClr val="002060"/>
                </a:solidFill>
                <a:latin typeface="Tolstyak" panose="04040A07060002020202" pitchFamily="82" charset="0"/>
              </a:rPr>
              <a:t>. Пантелеева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(1927)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043">
            <a:off x="2102497" y="2407017"/>
            <a:ext cx="1905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3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68">
        <p:fade/>
      </p:transition>
    </mc:Choice>
    <mc:Fallback>
      <p:transition spd="med" advTm="2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2152" y="1634738"/>
            <a:ext cx="47544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85 лет </a:t>
            </a:r>
            <a:r>
              <a:rPr lang="ru-RU" sz="4400" dirty="0" smtClean="0">
                <a:solidFill>
                  <a:srgbClr val="990033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напечатан роман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М. А.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Шолохова «Поднятая целина»</a:t>
            </a:r>
          </a:p>
          <a:p>
            <a:pPr algn="ctr"/>
            <a:r>
              <a:rPr lang="ru-RU" sz="4400" dirty="0">
                <a:solidFill>
                  <a:srgbClr val="990033"/>
                </a:solidFill>
                <a:latin typeface="Tolstyak" panose="04040A07060002020202" pitchFamily="82" charset="0"/>
              </a:rPr>
              <a:t>(1932)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859">
            <a:off x="2142087" y="2369723"/>
            <a:ext cx="1943673" cy="305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40">
        <p:fade/>
      </p:transition>
    </mc:Choice>
    <mc:Fallback>
      <p:transition spd="med" advTm="4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7095" y="1412776"/>
            <a:ext cx="475446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00"/>
                </a:solidFill>
                <a:latin typeface="Tolstyak" panose="04040A07060002020202" pitchFamily="82" charset="0"/>
              </a:rPr>
              <a:t>85 лет 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вышла в свет историческая эпопея «Цусима» А.С. Новикова-Прибоя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(1932)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964">
            <a:off x="2001217" y="2442116"/>
            <a:ext cx="2160340" cy="29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8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61">
        <p:fade/>
      </p:transition>
    </mc:Choice>
    <mc:Fallback>
      <p:transition spd="med" advTm="37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48">
            <a:off x="2030441" y="2428805"/>
            <a:ext cx="2039792" cy="30234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2152" y="1412776"/>
            <a:ext cx="47544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85 лет </a:t>
            </a:r>
            <a:r>
              <a:rPr lang="ru-RU" sz="4800" dirty="0" smtClean="0">
                <a:solidFill>
                  <a:srgbClr val="990000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опубликована биография «Мария-</a:t>
            </a:r>
            <a:r>
              <a:rPr lang="ru-RU" sz="4400" dirty="0" err="1">
                <a:solidFill>
                  <a:srgbClr val="002060"/>
                </a:solidFill>
                <a:latin typeface="Tolstyak" panose="04040A07060002020202" pitchFamily="82" charset="0"/>
              </a:rPr>
              <a:t>Антуанетта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» Стефана </a:t>
            </a:r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Цвейга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(1932)</a:t>
            </a:r>
          </a:p>
        </p:txBody>
      </p:sp>
    </p:spTree>
    <p:extLst>
      <p:ext uri="{BB962C8B-B14F-4D97-AF65-F5344CB8AC3E}">
        <p14:creationId xmlns:p14="http://schemas.microsoft.com/office/powerpoint/2010/main" val="170397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10">
        <p:fade/>
      </p:transition>
    </mc:Choice>
    <mc:Fallback>
      <p:transition spd="med" advTm="5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rgbClr val="92D05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ленд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76672"/>
            <a:ext cx="532111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43" y="116633"/>
            <a:ext cx="740480" cy="64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902" y="1412776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  <a:p>
            <a:pPr algn="ctr"/>
            <a:endParaRPr lang="ru-RU" sz="3600" dirty="0">
              <a:solidFill>
                <a:srgbClr val="990000"/>
              </a:solidFill>
              <a:latin typeface="Tolstyak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02" y="1124744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701" y="1122053"/>
            <a:ext cx="413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endParaRPr lang="ru-RU" sz="24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7018" y="912126"/>
            <a:ext cx="4329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rgbClr val="990033"/>
              </a:solidFill>
              <a:latin typeface="Tolstyak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4724" y="1537551"/>
            <a:ext cx="47544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00"/>
                </a:solidFill>
                <a:latin typeface="Tolstyak" panose="04040A07060002020202" pitchFamily="82" charset="0"/>
              </a:rPr>
              <a:t>85 лет </a:t>
            </a:r>
            <a:r>
              <a:rPr lang="ru-RU" sz="4800" dirty="0" smtClean="0">
                <a:solidFill>
                  <a:srgbClr val="990000"/>
                </a:solidFill>
                <a:latin typeface="Tolstyak" panose="04040A07060002020202" pitchFamily="82" charset="0"/>
              </a:rPr>
              <a:t>назад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написан роман </a:t>
            </a:r>
            <a:endParaRPr lang="ru-RU" sz="4400" dirty="0" smtClean="0">
              <a:solidFill>
                <a:srgbClr val="002060"/>
              </a:solidFill>
              <a:latin typeface="Tolstyak" panose="04040A07060002020202" pitchFamily="82" charset="0"/>
            </a:endParaRP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Tolstyak" panose="04040A07060002020202" pitchFamily="82" charset="0"/>
              </a:rPr>
              <a:t>В. П. </a:t>
            </a:r>
            <a:r>
              <a:rPr lang="ru-RU" sz="4400" dirty="0">
                <a:solidFill>
                  <a:srgbClr val="002060"/>
                </a:solidFill>
                <a:latin typeface="Tolstyak" panose="04040A07060002020202" pitchFamily="82" charset="0"/>
              </a:rPr>
              <a:t>Катаева «Время, вперёд!»</a:t>
            </a:r>
          </a:p>
          <a:p>
            <a:pPr algn="ctr"/>
            <a:r>
              <a:rPr lang="ru-RU" sz="4400" dirty="0">
                <a:solidFill>
                  <a:srgbClr val="990000"/>
                </a:solidFill>
                <a:latin typeface="Tolstyak" panose="04040A07060002020202" pitchFamily="82" charset="0"/>
              </a:rPr>
              <a:t>(1932)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 rot="21312663">
            <a:off x="2070148" y="2367389"/>
            <a:ext cx="2041114" cy="29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04">
        <p:fade/>
      </p:transition>
    </mc:Choice>
    <mc:Fallback>
      <p:transition spd="med" advTm="2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14133</TotalTime>
  <Words>1986</Words>
  <Application>Microsoft Office PowerPoint</Application>
  <PresentationFormat>Экран (4:3)</PresentationFormat>
  <Paragraphs>489</Paragraphs>
  <Slides>126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126</vt:i4>
      </vt:variant>
    </vt:vector>
  </HeadingPairs>
  <TitlesOfParts>
    <vt:vector size="131" baseType="lpstr">
      <vt:lpstr>Arial</vt:lpstr>
      <vt:lpstr>Calibri</vt:lpstr>
      <vt:lpstr>Calibri Light</vt:lpstr>
      <vt:lpstr>Tolstyak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Burova</dc:creator>
  <cp:lastModifiedBy>Admin</cp:lastModifiedBy>
  <cp:revision>2662</cp:revision>
  <dcterms:created xsi:type="dcterms:W3CDTF">2014-06-23T06:22:35Z</dcterms:created>
  <dcterms:modified xsi:type="dcterms:W3CDTF">2016-08-19T07:33:23Z</dcterms:modified>
</cp:coreProperties>
</file>